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9"/>
  </p:notesMasterIdLst>
  <p:handoutMasterIdLst>
    <p:handoutMasterId r:id="rId50"/>
  </p:handoutMasterIdLst>
  <p:sldIdLst>
    <p:sldId id="256" r:id="rId5"/>
    <p:sldId id="276" r:id="rId6"/>
    <p:sldId id="257" r:id="rId7"/>
    <p:sldId id="260" r:id="rId8"/>
    <p:sldId id="258" r:id="rId9"/>
    <p:sldId id="261" r:id="rId10"/>
    <p:sldId id="262" r:id="rId11"/>
    <p:sldId id="263" r:id="rId12"/>
    <p:sldId id="264" r:id="rId13"/>
    <p:sldId id="265" r:id="rId14"/>
    <p:sldId id="266" r:id="rId15"/>
    <p:sldId id="267" r:id="rId16"/>
    <p:sldId id="270" r:id="rId17"/>
    <p:sldId id="269" r:id="rId18"/>
    <p:sldId id="268" r:id="rId19"/>
    <p:sldId id="273" r:id="rId20"/>
    <p:sldId id="272" r:id="rId21"/>
    <p:sldId id="271" r:id="rId22"/>
    <p:sldId id="275" r:id="rId23"/>
    <p:sldId id="274" r:id="rId24"/>
    <p:sldId id="277" r:id="rId25"/>
    <p:sldId id="278" r:id="rId26"/>
    <p:sldId id="279" r:id="rId27"/>
    <p:sldId id="280" r:id="rId28"/>
    <p:sldId id="281" r:id="rId29"/>
    <p:sldId id="282" r:id="rId30"/>
    <p:sldId id="292" r:id="rId31"/>
    <p:sldId id="283" r:id="rId32"/>
    <p:sldId id="284" r:id="rId33"/>
    <p:sldId id="285" r:id="rId34"/>
    <p:sldId id="287" r:id="rId35"/>
    <p:sldId id="288" r:id="rId36"/>
    <p:sldId id="291" r:id="rId37"/>
    <p:sldId id="290" r:id="rId38"/>
    <p:sldId id="293" r:id="rId39"/>
    <p:sldId id="289" r:id="rId40"/>
    <p:sldId id="286" r:id="rId41"/>
    <p:sldId id="295" r:id="rId42"/>
    <p:sldId id="296" r:id="rId43"/>
    <p:sldId id="297" r:id="rId44"/>
    <p:sldId id="300" r:id="rId45"/>
    <p:sldId id="294" r:id="rId46"/>
    <p:sldId id="299" r:id="rId47"/>
    <p:sldId id="298"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2/7/2023</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2/7/2023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lY7BFNlCYCU&amp;ab_channel=AshleyWoods"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2816906" y="3079219"/>
            <a:ext cx="7077456" cy="1243584"/>
          </a:xfrm>
        </p:spPr>
        <p:txBody>
          <a:bodyPr/>
          <a:lstStyle/>
          <a:p>
            <a:pPr algn="ctr"/>
            <a:r>
              <a:rPr lang="en-US" dirty="0"/>
              <a:t>ACT English Review</a:t>
            </a:r>
          </a:p>
        </p:txBody>
      </p:sp>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841339" y="1265381"/>
            <a:ext cx="9503387" cy="4738253"/>
          </a:xfrm>
        </p:spPr>
        <p:txBody>
          <a:bodyPr>
            <a:normAutofit fontScale="90000"/>
          </a:bodyPr>
          <a:lstStyle/>
          <a:p>
            <a:r>
              <a:rPr lang="en-US" dirty="0"/>
              <a:t>Trust your eyes and ears!</a:t>
            </a:r>
            <a:br>
              <a:rPr lang="en-US" dirty="0"/>
            </a:br>
            <a:br>
              <a:rPr lang="en-US" dirty="0"/>
            </a:br>
            <a:r>
              <a:rPr lang="en-US" dirty="0"/>
              <a:t> Does it look right? </a:t>
            </a:r>
            <a:br>
              <a:rPr lang="en-US" dirty="0"/>
            </a:br>
            <a:br>
              <a:rPr lang="en-US" dirty="0"/>
            </a:br>
            <a:r>
              <a:rPr lang="en-US" dirty="0"/>
              <a:t>Does it sound right?</a:t>
            </a:r>
            <a:br>
              <a:rPr lang="en-US" dirty="0"/>
            </a:b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10</a:t>
            </a:fld>
            <a:endParaRPr lang="en-US" dirty="0"/>
          </a:p>
        </p:txBody>
      </p:sp>
    </p:spTree>
    <p:extLst>
      <p:ext uri="{BB962C8B-B14F-4D97-AF65-F5344CB8AC3E}">
        <p14:creationId xmlns:p14="http://schemas.microsoft.com/office/powerpoint/2010/main" val="2934988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4959925"/>
          </a:xfrm>
        </p:spPr>
        <p:txBody>
          <a:bodyPr>
            <a:normAutofit/>
          </a:bodyPr>
          <a:lstStyle/>
          <a:p>
            <a:pPr algn="ctr"/>
            <a:r>
              <a:rPr lang="en-US" dirty="0"/>
              <a:t>Make sure Subjects and Verbs agree! </a:t>
            </a:r>
            <a:br>
              <a:rPr lang="en-US" dirty="0"/>
            </a:b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11</a:t>
            </a:fld>
            <a:endParaRPr lang="en-US" dirty="0"/>
          </a:p>
        </p:txBody>
      </p:sp>
    </p:spTree>
    <p:extLst>
      <p:ext uri="{BB962C8B-B14F-4D97-AF65-F5344CB8AC3E}">
        <p14:creationId xmlns:p14="http://schemas.microsoft.com/office/powerpoint/2010/main" val="3082042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4959925"/>
          </a:xfrm>
        </p:spPr>
        <p:txBody>
          <a:bodyPr>
            <a:normAutofit/>
          </a:bodyPr>
          <a:lstStyle/>
          <a:p>
            <a:pPr algn="ctr"/>
            <a:r>
              <a:rPr lang="en-US" dirty="0"/>
              <a:t>Look for run on sentences and comma splices.</a:t>
            </a:r>
            <a:br>
              <a:rPr lang="en-US" dirty="0"/>
            </a:b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12</a:t>
            </a:fld>
            <a:endParaRPr lang="en-US" dirty="0"/>
          </a:p>
        </p:txBody>
      </p:sp>
    </p:spTree>
    <p:extLst>
      <p:ext uri="{BB962C8B-B14F-4D97-AF65-F5344CB8AC3E}">
        <p14:creationId xmlns:p14="http://schemas.microsoft.com/office/powerpoint/2010/main" val="3673974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970649" y="600363"/>
            <a:ext cx="9503387" cy="5458692"/>
          </a:xfrm>
        </p:spPr>
        <p:txBody>
          <a:bodyPr>
            <a:normAutofit fontScale="90000"/>
          </a:bodyPr>
          <a:lstStyle/>
          <a:p>
            <a:pPr algn="ctr"/>
            <a:r>
              <a:rPr lang="en-US" dirty="0"/>
              <a:t>How do you remember conjunctions? </a:t>
            </a:r>
            <a:br>
              <a:rPr lang="en-US" dirty="0"/>
            </a:br>
            <a:r>
              <a:rPr lang="en-US" dirty="0"/>
              <a:t>Conjunctions – connect words, phrases or sentences. </a:t>
            </a:r>
            <a:br>
              <a:rPr lang="en-US" dirty="0"/>
            </a:br>
            <a:br>
              <a:rPr lang="en-US" dirty="0"/>
            </a:br>
            <a:r>
              <a:rPr lang="en-US" dirty="0"/>
              <a:t>FANBOYS – </a:t>
            </a:r>
            <a:r>
              <a:rPr lang="en-US" sz="1100" dirty="0">
                <a:solidFill>
                  <a:srgbClr val="FF0000"/>
                </a:solidFill>
                <a:hlinkClick r:id="rId2">
                  <a:extLst>
                    <a:ext uri="{A12FA001-AC4F-418D-AE19-62706E023703}">
                      <ahyp:hlinkClr xmlns:ahyp="http://schemas.microsoft.com/office/drawing/2018/hyperlinkcolor" val="tx"/>
                    </a:ext>
                  </a:extLst>
                </a:hlinkClick>
              </a:rPr>
              <a:t>https://www.youtube.com/watch?v=lY7BFNlCYCU&amp;ab_channel=AshleyWoods</a:t>
            </a:r>
            <a:br>
              <a:rPr lang="en-US" dirty="0"/>
            </a:br>
            <a:r>
              <a:rPr lang="en-US" dirty="0"/>
              <a:t>For, And, Nor, But, Or, Yet, So</a:t>
            </a: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13</a:t>
            </a:fld>
            <a:endParaRPr lang="en-US" dirty="0"/>
          </a:p>
        </p:txBody>
      </p:sp>
    </p:spTree>
    <p:extLst>
      <p:ext uri="{BB962C8B-B14F-4D97-AF65-F5344CB8AC3E}">
        <p14:creationId xmlns:p14="http://schemas.microsoft.com/office/powerpoint/2010/main" val="3578509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02794" y="1283856"/>
            <a:ext cx="9503387" cy="3648363"/>
          </a:xfrm>
        </p:spPr>
        <p:txBody>
          <a:bodyPr>
            <a:normAutofit/>
          </a:bodyPr>
          <a:lstStyle/>
          <a:p>
            <a:pPr algn="ctr"/>
            <a:r>
              <a:rPr lang="en-US" dirty="0"/>
              <a:t>Instead of Could “of” –</a:t>
            </a:r>
            <a:br>
              <a:rPr lang="en-US" dirty="0"/>
            </a:br>
            <a:br>
              <a:rPr lang="en-US" dirty="0"/>
            </a:br>
            <a:r>
              <a:rPr lang="en-US" dirty="0"/>
              <a:t> Use Could Have </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14</a:t>
            </a:fld>
            <a:endParaRPr lang="en-US" dirty="0"/>
          </a:p>
        </p:txBody>
      </p:sp>
    </p:spTree>
    <p:extLst>
      <p:ext uri="{BB962C8B-B14F-4D97-AF65-F5344CB8AC3E}">
        <p14:creationId xmlns:p14="http://schemas.microsoft.com/office/powerpoint/2010/main" val="4247650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5292436"/>
          </a:xfrm>
        </p:spPr>
        <p:txBody>
          <a:bodyPr>
            <a:normAutofit fontScale="90000"/>
          </a:bodyPr>
          <a:lstStyle/>
          <a:p>
            <a:pPr algn="ctr"/>
            <a:r>
              <a:rPr lang="en-US" dirty="0"/>
              <a:t>Use than if comparing two things. </a:t>
            </a:r>
            <a:br>
              <a:rPr lang="en-US" dirty="0"/>
            </a:br>
            <a:r>
              <a:rPr lang="en-US" dirty="0"/>
              <a:t>Use then if a sequence</a:t>
            </a:r>
            <a:br>
              <a:rPr lang="en-US" dirty="0"/>
            </a:br>
            <a:r>
              <a:rPr lang="en-US" dirty="0"/>
              <a:t> (time or consequence). </a:t>
            </a:r>
            <a:br>
              <a:rPr lang="en-US" dirty="0"/>
            </a:br>
            <a:br>
              <a:rPr lang="en-US" dirty="0"/>
            </a:br>
            <a:r>
              <a:rPr lang="en-US" sz="2700" b="0" i="0" dirty="0">
                <a:solidFill>
                  <a:schemeClr val="accent5">
                    <a:lumMod val="20000"/>
                    <a:lumOff val="80000"/>
                  </a:schemeClr>
                </a:solidFill>
                <a:effectLst/>
                <a:latin typeface="Roboto" panose="02000000000000000000" pitchFamily="2" charset="0"/>
              </a:rPr>
              <a:t>Here's how to keep them straight. </a:t>
            </a:r>
            <a:r>
              <a:rPr lang="en-US" sz="2700" b="1" i="0" dirty="0">
                <a:solidFill>
                  <a:schemeClr val="accent5">
                    <a:lumMod val="20000"/>
                    <a:lumOff val="80000"/>
                  </a:schemeClr>
                </a:solidFill>
                <a:effectLst/>
                <a:latin typeface="Roboto" panose="02000000000000000000" pitchFamily="2" charset="0"/>
              </a:rPr>
              <a:t>Than is used in comparisons as a conjunction (as in "she is younger than I am") and as a preposition ("he is taller than me")</a:t>
            </a:r>
            <a:r>
              <a:rPr lang="en-US" sz="2700" b="0" i="0" dirty="0">
                <a:solidFill>
                  <a:schemeClr val="accent5">
                    <a:lumMod val="20000"/>
                    <a:lumOff val="80000"/>
                  </a:schemeClr>
                </a:solidFill>
                <a:effectLst/>
                <a:latin typeface="Roboto" panose="02000000000000000000" pitchFamily="2" charset="0"/>
              </a:rPr>
              <a:t>. Then indicates time. It is used as an adverb ("I lived in Idaho then"), noun ("we'll have to wait until then"), and adjective ("the then-governor").</a:t>
            </a:r>
            <a:r>
              <a:rPr lang="en-US" sz="2700" dirty="0">
                <a:solidFill>
                  <a:schemeClr val="accent5">
                    <a:lumMod val="20000"/>
                    <a:lumOff val="80000"/>
                  </a:schemeClr>
                </a:solidFill>
              </a:rPr>
              <a:t> </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15</a:t>
            </a:fld>
            <a:endParaRPr lang="en-US" dirty="0"/>
          </a:p>
        </p:txBody>
      </p:sp>
    </p:spTree>
    <p:extLst>
      <p:ext uri="{BB962C8B-B14F-4D97-AF65-F5344CB8AC3E}">
        <p14:creationId xmlns:p14="http://schemas.microsoft.com/office/powerpoint/2010/main" val="337536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B7BEE-3EFF-13C9-86D3-2EDE117274DB}"/>
              </a:ext>
            </a:extLst>
          </p:cNvPr>
          <p:cNvSpPr>
            <a:spLocks noGrp="1"/>
          </p:cNvSpPr>
          <p:nvPr>
            <p:ph type="title"/>
          </p:nvPr>
        </p:nvSpPr>
        <p:spPr>
          <a:xfrm>
            <a:off x="212436" y="618835"/>
            <a:ext cx="11748655" cy="5560291"/>
          </a:xfrm>
        </p:spPr>
        <p:txBody>
          <a:bodyPr>
            <a:normAutofit fontScale="90000"/>
          </a:bodyPr>
          <a:lstStyle/>
          <a:p>
            <a:br>
              <a:rPr lang="en-US" b="0" i="0" dirty="0">
                <a:solidFill>
                  <a:srgbClr val="4A4A4A"/>
                </a:solidFill>
                <a:effectLst/>
                <a:latin typeface="Arial" panose="020B0604020202020204" pitchFamily="34" charset="0"/>
              </a:rPr>
            </a:br>
            <a:r>
              <a:rPr lang="en-US" b="0" i="0" dirty="0">
                <a:solidFill>
                  <a:schemeClr val="accent5">
                    <a:lumMod val="20000"/>
                    <a:lumOff val="80000"/>
                  </a:schemeClr>
                </a:solidFill>
                <a:effectLst/>
                <a:latin typeface="Arial" panose="020B0604020202020204" pitchFamily="34" charset="0"/>
              </a:rPr>
              <a:t>- </a:t>
            </a:r>
            <a:r>
              <a:rPr lang="en-US" sz="4800" b="0" i="0" dirty="0">
                <a:solidFill>
                  <a:schemeClr val="accent5">
                    <a:lumMod val="20000"/>
                    <a:lumOff val="80000"/>
                  </a:schemeClr>
                </a:solidFill>
                <a:effectLst/>
              </a:rPr>
              <a:t>Bagels were cheaper back </a:t>
            </a:r>
            <a:r>
              <a:rPr lang="en-US" sz="4800" b="0" i="1" dirty="0">
                <a:solidFill>
                  <a:schemeClr val="accent5">
                    <a:lumMod val="20000"/>
                    <a:lumOff val="80000"/>
                  </a:schemeClr>
                </a:solidFill>
                <a:effectLst/>
              </a:rPr>
              <a:t>then</a:t>
            </a:r>
            <a:r>
              <a:rPr lang="en-US" sz="4800" b="0" i="0" dirty="0">
                <a:solidFill>
                  <a:schemeClr val="accent5">
                    <a:lumMod val="20000"/>
                    <a:lumOff val="80000"/>
                  </a:schemeClr>
                </a:solidFill>
                <a:effectLst/>
              </a:rPr>
              <a:t>.</a:t>
            </a:r>
            <a:br>
              <a:rPr lang="en-US" sz="4800" b="0" i="0" dirty="0">
                <a:solidFill>
                  <a:schemeClr val="accent5">
                    <a:lumMod val="20000"/>
                    <a:lumOff val="80000"/>
                  </a:schemeClr>
                </a:solidFill>
                <a:effectLst/>
              </a:rPr>
            </a:br>
            <a:r>
              <a:rPr lang="en-US" sz="4800" b="0" dirty="0">
                <a:solidFill>
                  <a:schemeClr val="accent5">
                    <a:lumMod val="20000"/>
                    <a:lumOff val="80000"/>
                  </a:schemeClr>
                </a:solidFill>
              </a:rPr>
              <a:t>- </a:t>
            </a:r>
            <a:r>
              <a:rPr lang="en-US" sz="4800" b="0" i="0" dirty="0">
                <a:solidFill>
                  <a:schemeClr val="accent5">
                    <a:lumMod val="20000"/>
                    <a:lumOff val="80000"/>
                  </a:schemeClr>
                </a:solidFill>
                <a:effectLst/>
              </a:rPr>
              <a:t>I poured a glass of juice and </a:t>
            </a:r>
            <a:r>
              <a:rPr lang="en-US" sz="4800" b="0" i="1" dirty="0">
                <a:solidFill>
                  <a:schemeClr val="accent5">
                    <a:lumMod val="20000"/>
                    <a:lumOff val="80000"/>
                  </a:schemeClr>
                </a:solidFill>
                <a:effectLst/>
              </a:rPr>
              <a:t>then</a:t>
            </a:r>
            <a:r>
              <a:rPr lang="en-US" sz="4800" b="0" i="0" dirty="0">
                <a:solidFill>
                  <a:schemeClr val="accent5">
                    <a:lumMod val="20000"/>
                    <a:lumOff val="80000"/>
                  </a:schemeClr>
                </a:solidFill>
                <a:effectLst/>
              </a:rPr>
              <a:t> sat  </a:t>
            </a:r>
            <a:br>
              <a:rPr lang="en-US" sz="4800" b="0" i="0" dirty="0">
                <a:solidFill>
                  <a:schemeClr val="accent5">
                    <a:lumMod val="20000"/>
                    <a:lumOff val="80000"/>
                  </a:schemeClr>
                </a:solidFill>
                <a:effectLst/>
              </a:rPr>
            </a:br>
            <a:r>
              <a:rPr lang="en-US" sz="4800" b="0" i="0" dirty="0">
                <a:solidFill>
                  <a:schemeClr val="accent5">
                    <a:lumMod val="20000"/>
                    <a:lumOff val="80000"/>
                  </a:schemeClr>
                </a:solidFill>
                <a:effectLst/>
              </a:rPr>
              <a:t>       down to eat.</a:t>
            </a:r>
            <a:br>
              <a:rPr lang="en-US" sz="4800" b="0" i="0" dirty="0">
                <a:solidFill>
                  <a:schemeClr val="accent5">
                    <a:lumMod val="20000"/>
                    <a:lumOff val="80000"/>
                  </a:schemeClr>
                </a:solidFill>
                <a:effectLst/>
              </a:rPr>
            </a:br>
            <a:r>
              <a:rPr lang="en-US" sz="4800" b="0" i="0" dirty="0">
                <a:solidFill>
                  <a:schemeClr val="accent5">
                    <a:lumMod val="20000"/>
                    <a:lumOff val="80000"/>
                  </a:schemeClr>
                </a:solidFill>
                <a:effectLst/>
              </a:rPr>
              <a:t>- First I’ll drink my orange juice, </a:t>
            </a:r>
            <a:r>
              <a:rPr lang="en-US" sz="4800" b="0" i="1" dirty="0">
                <a:solidFill>
                  <a:schemeClr val="accent5">
                    <a:lumMod val="20000"/>
                    <a:lumOff val="80000"/>
                  </a:schemeClr>
                </a:solidFill>
                <a:effectLst/>
              </a:rPr>
              <a:t>then</a:t>
            </a:r>
            <a:r>
              <a:rPr lang="en-US" sz="4800" b="0" i="0" dirty="0">
                <a:solidFill>
                  <a:schemeClr val="accent5">
                    <a:lumMod val="20000"/>
                    <a:lumOff val="80000"/>
                  </a:schemeClr>
                </a:solidFill>
                <a:effectLst/>
              </a:rPr>
              <a:t> eat</a:t>
            </a:r>
            <a:br>
              <a:rPr lang="en-US" sz="4800" b="0" i="0" dirty="0">
                <a:solidFill>
                  <a:schemeClr val="accent5">
                    <a:lumMod val="20000"/>
                    <a:lumOff val="80000"/>
                  </a:schemeClr>
                </a:solidFill>
                <a:effectLst/>
              </a:rPr>
            </a:br>
            <a:r>
              <a:rPr lang="en-US" sz="4800" b="0" i="0" dirty="0">
                <a:solidFill>
                  <a:schemeClr val="accent5">
                    <a:lumMod val="20000"/>
                    <a:lumOff val="80000"/>
                  </a:schemeClr>
                </a:solidFill>
                <a:effectLst/>
              </a:rPr>
              <a:t>      my bagel.</a:t>
            </a:r>
            <a:br>
              <a:rPr lang="en-US" sz="4800" b="0" i="0" dirty="0">
                <a:solidFill>
                  <a:schemeClr val="accent5">
                    <a:lumMod val="20000"/>
                    <a:lumOff val="80000"/>
                  </a:schemeClr>
                </a:solidFill>
                <a:effectLst/>
              </a:rPr>
            </a:br>
            <a:r>
              <a:rPr lang="en-US" sz="4800" b="0" i="0" dirty="0">
                <a:solidFill>
                  <a:schemeClr val="accent5">
                    <a:lumMod val="20000"/>
                    <a:lumOff val="80000"/>
                  </a:schemeClr>
                </a:solidFill>
                <a:effectLst/>
              </a:rPr>
              <a:t>- </a:t>
            </a:r>
            <a:r>
              <a:rPr lang="en-US" sz="4900" b="0" i="0" dirty="0">
                <a:solidFill>
                  <a:schemeClr val="accent5">
                    <a:lumMod val="20000"/>
                    <a:lumOff val="80000"/>
                  </a:schemeClr>
                </a:solidFill>
                <a:effectLst/>
              </a:rPr>
              <a:t>I will call you no later </a:t>
            </a:r>
            <a:r>
              <a:rPr lang="en-US" sz="4900" b="1" i="0" dirty="0">
                <a:solidFill>
                  <a:schemeClr val="accent5">
                    <a:lumMod val="20000"/>
                    <a:lumOff val="80000"/>
                  </a:schemeClr>
                </a:solidFill>
                <a:effectLst/>
              </a:rPr>
              <a:t>than</a:t>
            </a:r>
            <a:r>
              <a:rPr lang="en-US" sz="4900" b="0" i="0" dirty="0">
                <a:solidFill>
                  <a:schemeClr val="accent5">
                    <a:lumMod val="20000"/>
                    <a:lumOff val="80000"/>
                  </a:schemeClr>
                </a:solidFill>
                <a:effectLst/>
              </a:rPr>
              <a:t> 7 pm.</a:t>
            </a:r>
            <a:br>
              <a:rPr lang="en-US" sz="4900" b="0" i="0" dirty="0">
                <a:solidFill>
                  <a:schemeClr val="accent5">
                    <a:lumMod val="20000"/>
                    <a:lumOff val="80000"/>
                  </a:schemeClr>
                </a:solidFill>
                <a:effectLst/>
              </a:rPr>
            </a:br>
            <a:r>
              <a:rPr lang="en-US" sz="4800" b="0" i="0" dirty="0">
                <a:solidFill>
                  <a:schemeClr val="accent5">
                    <a:lumMod val="20000"/>
                    <a:lumOff val="80000"/>
                  </a:schemeClr>
                </a:solidFill>
                <a:effectLst/>
              </a:rPr>
              <a:t>- </a:t>
            </a:r>
            <a:r>
              <a:rPr lang="en-US" sz="4800" b="0" i="0" dirty="0">
                <a:solidFill>
                  <a:schemeClr val="accent5">
                    <a:lumMod val="20000"/>
                    <a:lumOff val="80000"/>
                  </a:schemeClr>
                </a:solidFill>
                <a:effectLst/>
                <a:latin typeface="Arial" panose="020B0604020202020204" pitchFamily="34" charset="0"/>
              </a:rPr>
              <a:t>The company needs a good accountant</a:t>
            </a:r>
            <a:br>
              <a:rPr lang="en-US" sz="4800" b="0" i="0" dirty="0">
                <a:solidFill>
                  <a:schemeClr val="accent5">
                    <a:lumMod val="20000"/>
                    <a:lumOff val="80000"/>
                  </a:schemeClr>
                </a:solidFill>
                <a:effectLst/>
                <a:latin typeface="Arial" panose="020B0604020202020204" pitchFamily="34" charset="0"/>
              </a:rPr>
            </a:br>
            <a:r>
              <a:rPr lang="en-US" sz="4800" b="0" i="0" dirty="0">
                <a:solidFill>
                  <a:schemeClr val="accent5">
                    <a:lumMod val="20000"/>
                    <a:lumOff val="80000"/>
                  </a:schemeClr>
                </a:solidFill>
                <a:effectLst/>
                <a:latin typeface="Arial" panose="020B0604020202020204" pitchFamily="34" charset="0"/>
              </a:rPr>
              <a:t>       more </a:t>
            </a:r>
            <a:r>
              <a:rPr lang="en-US" sz="4800" b="1" i="0" dirty="0">
                <a:solidFill>
                  <a:schemeClr val="accent5">
                    <a:lumMod val="20000"/>
                    <a:lumOff val="80000"/>
                  </a:schemeClr>
                </a:solidFill>
                <a:effectLst/>
                <a:latin typeface="Arial" panose="020B0604020202020204" pitchFamily="34" charset="0"/>
              </a:rPr>
              <a:t>than</a:t>
            </a:r>
            <a:r>
              <a:rPr lang="en-US" sz="4800" b="0" i="0" dirty="0">
                <a:solidFill>
                  <a:schemeClr val="accent5">
                    <a:lumMod val="20000"/>
                    <a:lumOff val="80000"/>
                  </a:schemeClr>
                </a:solidFill>
                <a:effectLst/>
                <a:latin typeface="Arial" panose="020B0604020202020204" pitchFamily="34" charset="0"/>
              </a:rPr>
              <a:t> ever.</a:t>
            </a:r>
            <a:br>
              <a:rPr lang="en-US" sz="1600" b="0" i="0" dirty="0">
                <a:solidFill>
                  <a:srgbClr val="4A4A4A"/>
                </a:solidFill>
                <a:effectLst/>
                <a:latin typeface="Arial" panose="020B0604020202020204" pitchFamily="34" charset="0"/>
              </a:rPr>
            </a:br>
            <a:endParaRPr lang="en-US" sz="4800" dirty="0"/>
          </a:p>
        </p:txBody>
      </p:sp>
      <p:sp>
        <p:nvSpPr>
          <p:cNvPr id="4" name="Slide Number Placeholder 3">
            <a:extLst>
              <a:ext uri="{FF2B5EF4-FFF2-40B4-BE49-F238E27FC236}">
                <a16:creationId xmlns:a16="http://schemas.microsoft.com/office/drawing/2014/main" id="{C53EAC1D-8780-29D0-61C5-59440881F77F}"/>
              </a:ext>
            </a:extLst>
          </p:cNvPr>
          <p:cNvSpPr>
            <a:spLocks noGrp="1"/>
          </p:cNvSpPr>
          <p:nvPr>
            <p:ph type="sldNum" sz="quarter" idx="12"/>
          </p:nvPr>
        </p:nvSpPr>
        <p:spPr/>
        <p:txBody>
          <a:bodyPr/>
          <a:lstStyle/>
          <a:p>
            <a:fld id="{C263D6C4-4840-40CC-AC84-17E24B3B7BDE}" type="slidenum">
              <a:rPr lang="en-US" noProof="0" smtClean="0"/>
              <a:pPr/>
              <a:t>16</a:t>
            </a:fld>
            <a:endParaRPr lang="en-US" noProof="0" dirty="0"/>
          </a:p>
        </p:txBody>
      </p:sp>
    </p:spTree>
    <p:extLst>
      <p:ext uri="{BB962C8B-B14F-4D97-AF65-F5344CB8AC3E}">
        <p14:creationId xmlns:p14="http://schemas.microsoft.com/office/powerpoint/2010/main" val="1086134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5751656"/>
          </a:xfrm>
        </p:spPr>
        <p:txBody>
          <a:bodyPr>
            <a:normAutofit fontScale="90000"/>
          </a:bodyPr>
          <a:lstStyle/>
          <a:p>
            <a:r>
              <a:rPr lang="en-US" dirty="0"/>
              <a:t>They’re – They are </a:t>
            </a:r>
            <a:br>
              <a:rPr lang="en-US" dirty="0"/>
            </a:br>
            <a:br>
              <a:rPr lang="en-US" dirty="0"/>
            </a:br>
            <a:r>
              <a:rPr lang="en-US" dirty="0"/>
              <a:t>You’re  - You are</a:t>
            </a:r>
            <a:br>
              <a:rPr lang="en-US" dirty="0"/>
            </a:br>
            <a:br>
              <a:rPr lang="en-US" dirty="0"/>
            </a:br>
            <a:r>
              <a:rPr lang="en-US" dirty="0"/>
              <a:t>It’s – It is </a:t>
            </a:r>
            <a:br>
              <a:rPr lang="en-US" dirty="0"/>
            </a:br>
            <a:br>
              <a:rPr lang="en-US" dirty="0"/>
            </a:br>
            <a:r>
              <a:rPr lang="en-US" dirty="0"/>
              <a:t>Its’ – Does not exist!!</a:t>
            </a: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17</a:t>
            </a:fld>
            <a:endParaRPr lang="en-US" dirty="0"/>
          </a:p>
        </p:txBody>
      </p:sp>
    </p:spTree>
    <p:extLst>
      <p:ext uri="{BB962C8B-B14F-4D97-AF65-F5344CB8AC3E}">
        <p14:creationId xmlns:p14="http://schemas.microsoft.com/office/powerpoint/2010/main" val="1383203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5329381"/>
          </a:xfrm>
        </p:spPr>
        <p:txBody>
          <a:bodyPr>
            <a:normAutofit/>
          </a:bodyPr>
          <a:lstStyle/>
          <a:p>
            <a:r>
              <a:rPr lang="en-US" dirty="0"/>
              <a:t>If the question is long look for the clue like Scooby Doo!</a:t>
            </a:r>
            <a:br>
              <a:rPr lang="en-US" dirty="0"/>
            </a:br>
            <a:br>
              <a:rPr lang="en-US" dirty="0"/>
            </a:br>
            <a:r>
              <a:rPr lang="en-US" dirty="0"/>
              <a:t>It’s there somewhere just have to look for it – but don’t spend too much time.  </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18</a:t>
            </a:fld>
            <a:endParaRPr lang="en-US" dirty="0"/>
          </a:p>
        </p:txBody>
      </p:sp>
    </p:spTree>
    <p:extLst>
      <p:ext uri="{BB962C8B-B14F-4D97-AF65-F5344CB8AC3E}">
        <p14:creationId xmlns:p14="http://schemas.microsoft.com/office/powerpoint/2010/main" val="1052359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4959925"/>
          </a:xfrm>
        </p:spPr>
        <p:txBody>
          <a:bodyPr>
            <a:normAutofit/>
          </a:bodyPr>
          <a:lstStyle/>
          <a:p>
            <a:r>
              <a:rPr lang="en-US" dirty="0"/>
              <a:t>Sometimes a long question –</a:t>
            </a:r>
            <a:br>
              <a:rPr lang="en-US" dirty="0"/>
            </a:br>
            <a:br>
              <a:rPr lang="en-US" dirty="0"/>
            </a:br>
            <a:r>
              <a:rPr lang="en-US" dirty="0"/>
              <a:t> takes a long answer. </a:t>
            </a:r>
            <a:br>
              <a:rPr lang="en-US" dirty="0"/>
            </a:b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19</a:t>
            </a:fld>
            <a:endParaRPr lang="en-US" dirty="0"/>
          </a:p>
        </p:txBody>
      </p:sp>
    </p:spTree>
    <p:extLst>
      <p:ext uri="{BB962C8B-B14F-4D97-AF65-F5344CB8AC3E}">
        <p14:creationId xmlns:p14="http://schemas.microsoft.com/office/powerpoint/2010/main" val="3860543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6BDEC21-D045-02FA-D7E6-81AFEC9B0497}"/>
              </a:ext>
            </a:extLst>
          </p:cNvPr>
          <p:cNvSpPr>
            <a:spLocks noGrp="1"/>
          </p:cNvSpPr>
          <p:nvPr>
            <p:ph type="sldNum" sz="quarter" idx="12"/>
          </p:nvPr>
        </p:nvSpPr>
        <p:spPr/>
        <p:txBody>
          <a:bodyPr/>
          <a:lstStyle/>
          <a:p>
            <a:fld id="{C263D6C4-4840-40CC-AC84-17E24B3B7BDE}" type="slidenum">
              <a:rPr lang="en-US" noProof="0" smtClean="0"/>
              <a:pPr/>
              <a:t>2</a:t>
            </a:fld>
            <a:endParaRPr lang="en-US" noProof="0" dirty="0"/>
          </a:p>
        </p:txBody>
      </p:sp>
      <p:sp>
        <p:nvSpPr>
          <p:cNvPr id="4" name="Title 3">
            <a:extLst>
              <a:ext uri="{FF2B5EF4-FFF2-40B4-BE49-F238E27FC236}">
                <a16:creationId xmlns:a16="http://schemas.microsoft.com/office/drawing/2014/main" id="{B5033D00-2EB0-754E-74ED-DECEB209E73E}"/>
              </a:ext>
            </a:extLst>
          </p:cNvPr>
          <p:cNvSpPr>
            <a:spLocks noGrp="1"/>
          </p:cNvSpPr>
          <p:nvPr>
            <p:ph type="title"/>
          </p:nvPr>
        </p:nvSpPr>
        <p:spPr>
          <a:xfrm>
            <a:off x="832103" y="3886200"/>
            <a:ext cx="9752769" cy="1276927"/>
          </a:xfrm>
        </p:spPr>
        <p:txBody>
          <a:bodyPr>
            <a:noAutofit/>
          </a:bodyPr>
          <a:lstStyle/>
          <a:p>
            <a:pPr algn="ctr"/>
            <a:r>
              <a:rPr lang="en-US" sz="6600" dirty="0"/>
              <a:t>45 minutes </a:t>
            </a:r>
            <a:br>
              <a:rPr lang="en-US" sz="6600" dirty="0"/>
            </a:br>
            <a:r>
              <a:rPr lang="en-US" sz="6600" dirty="0"/>
              <a:t>75 questions </a:t>
            </a:r>
            <a:br>
              <a:rPr lang="en-US" sz="6600" dirty="0"/>
            </a:br>
            <a:r>
              <a:rPr lang="en-US" sz="6600" dirty="0"/>
              <a:t>5 passages</a:t>
            </a:r>
            <a:br>
              <a:rPr lang="en-US" sz="6600" dirty="0"/>
            </a:br>
            <a:r>
              <a:rPr lang="en-US" sz="6600" dirty="0"/>
              <a:t>18 is the Benchmark</a:t>
            </a:r>
          </a:p>
        </p:txBody>
      </p:sp>
    </p:spTree>
    <p:extLst>
      <p:ext uri="{BB962C8B-B14F-4D97-AF65-F5344CB8AC3E}">
        <p14:creationId xmlns:p14="http://schemas.microsoft.com/office/powerpoint/2010/main" val="1450636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5606472"/>
          </a:xfrm>
        </p:spPr>
        <p:txBody>
          <a:bodyPr>
            <a:normAutofit fontScale="90000"/>
          </a:bodyPr>
          <a:lstStyle/>
          <a:p>
            <a:r>
              <a:rPr lang="en-US" dirty="0"/>
              <a:t>Do you ever leave anything blank of an ACT??</a:t>
            </a:r>
            <a:br>
              <a:rPr lang="en-US" dirty="0"/>
            </a:br>
            <a:br>
              <a:rPr lang="en-US" dirty="0"/>
            </a:br>
            <a:r>
              <a:rPr lang="en-US" dirty="0"/>
              <a:t>NO!! When you hear you have 5 minutes remaining on the test pick a Letter of the day and fill them all in. </a:t>
            </a: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20</a:t>
            </a:fld>
            <a:endParaRPr lang="en-US" dirty="0"/>
          </a:p>
        </p:txBody>
      </p:sp>
    </p:spTree>
    <p:extLst>
      <p:ext uri="{BB962C8B-B14F-4D97-AF65-F5344CB8AC3E}">
        <p14:creationId xmlns:p14="http://schemas.microsoft.com/office/powerpoint/2010/main" val="2262221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84CDD-66DF-8C62-81DE-5CD0E573B414}"/>
              </a:ext>
            </a:extLst>
          </p:cNvPr>
          <p:cNvSpPr>
            <a:spLocks noGrp="1"/>
          </p:cNvSpPr>
          <p:nvPr>
            <p:ph type="title"/>
          </p:nvPr>
        </p:nvSpPr>
        <p:spPr>
          <a:xfrm>
            <a:off x="1432467" y="4800600"/>
            <a:ext cx="7781544" cy="859055"/>
          </a:xfrm>
        </p:spPr>
        <p:txBody>
          <a:bodyPr>
            <a:normAutofit fontScale="90000"/>
          </a:bodyPr>
          <a:lstStyle/>
          <a:p>
            <a:pPr algn="ctr"/>
            <a:r>
              <a:rPr lang="en-US" sz="8000" dirty="0"/>
              <a:t>Reading </a:t>
            </a:r>
            <a:br>
              <a:rPr lang="en-US" dirty="0"/>
            </a:br>
            <a:br>
              <a:rPr lang="en-US" dirty="0"/>
            </a:br>
            <a:r>
              <a:rPr lang="en-US" dirty="0"/>
              <a:t>35 minutes </a:t>
            </a:r>
            <a:br>
              <a:rPr lang="en-US" dirty="0"/>
            </a:br>
            <a:r>
              <a:rPr lang="en-US" dirty="0"/>
              <a:t>40 questions </a:t>
            </a:r>
            <a:br>
              <a:rPr lang="en-US" dirty="0"/>
            </a:br>
            <a:r>
              <a:rPr lang="en-US" dirty="0"/>
              <a:t>4 passages </a:t>
            </a:r>
            <a:br>
              <a:rPr lang="en-US" dirty="0"/>
            </a:br>
            <a:r>
              <a:rPr lang="en-US" dirty="0"/>
              <a:t>Benchmark 22</a:t>
            </a:r>
          </a:p>
        </p:txBody>
      </p:sp>
      <p:sp>
        <p:nvSpPr>
          <p:cNvPr id="4" name="Slide Number Placeholder 3">
            <a:extLst>
              <a:ext uri="{FF2B5EF4-FFF2-40B4-BE49-F238E27FC236}">
                <a16:creationId xmlns:a16="http://schemas.microsoft.com/office/drawing/2014/main" id="{7DAD9C61-0816-8F9A-E073-414E757F3720}"/>
              </a:ext>
            </a:extLst>
          </p:cNvPr>
          <p:cNvSpPr>
            <a:spLocks noGrp="1"/>
          </p:cNvSpPr>
          <p:nvPr>
            <p:ph type="sldNum" sz="quarter" idx="12"/>
          </p:nvPr>
        </p:nvSpPr>
        <p:spPr/>
        <p:txBody>
          <a:bodyPr/>
          <a:lstStyle/>
          <a:p>
            <a:fld id="{C263D6C4-4840-40CC-AC84-17E24B3B7BDE}" type="slidenum">
              <a:rPr lang="en-US" noProof="0" smtClean="0"/>
              <a:pPr/>
              <a:t>21</a:t>
            </a:fld>
            <a:endParaRPr lang="en-US" noProof="0" dirty="0"/>
          </a:p>
        </p:txBody>
      </p:sp>
    </p:spTree>
    <p:extLst>
      <p:ext uri="{BB962C8B-B14F-4D97-AF65-F5344CB8AC3E}">
        <p14:creationId xmlns:p14="http://schemas.microsoft.com/office/powerpoint/2010/main" val="2055363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1673B-8929-961A-76BC-F114A7CE9A4E}"/>
              </a:ext>
            </a:extLst>
          </p:cNvPr>
          <p:cNvSpPr>
            <a:spLocks noGrp="1"/>
          </p:cNvSpPr>
          <p:nvPr>
            <p:ph type="title"/>
          </p:nvPr>
        </p:nvSpPr>
        <p:spPr>
          <a:xfrm>
            <a:off x="1164613" y="4994564"/>
            <a:ext cx="7781544" cy="859055"/>
          </a:xfrm>
        </p:spPr>
        <p:txBody>
          <a:bodyPr>
            <a:normAutofit fontScale="90000"/>
          </a:bodyPr>
          <a:lstStyle/>
          <a:p>
            <a:r>
              <a:rPr lang="en-US" dirty="0"/>
              <a:t>Passages can be in different order each test </a:t>
            </a:r>
            <a:br>
              <a:rPr lang="en-US" dirty="0"/>
            </a:br>
            <a:br>
              <a:rPr lang="en-US" dirty="0"/>
            </a:br>
            <a:r>
              <a:rPr lang="en-US" dirty="0"/>
              <a:t>Fiction</a:t>
            </a:r>
            <a:br>
              <a:rPr lang="en-US" dirty="0"/>
            </a:br>
            <a:r>
              <a:rPr lang="en-US" dirty="0"/>
              <a:t>Social Sciences</a:t>
            </a:r>
            <a:br>
              <a:rPr lang="en-US" dirty="0"/>
            </a:br>
            <a:r>
              <a:rPr lang="en-US" dirty="0"/>
              <a:t>Humanities </a:t>
            </a:r>
            <a:br>
              <a:rPr lang="en-US" dirty="0"/>
            </a:br>
            <a:r>
              <a:rPr lang="en-US" dirty="0"/>
              <a:t>Natural Sciences</a:t>
            </a:r>
          </a:p>
        </p:txBody>
      </p:sp>
      <p:sp>
        <p:nvSpPr>
          <p:cNvPr id="4" name="Slide Number Placeholder 3">
            <a:extLst>
              <a:ext uri="{FF2B5EF4-FFF2-40B4-BE49-F238E27FC236}">
                <a16:creationId xmlns:a16="http://schemas.microsoft.com/office/drawing/2014/main" id="{478905CB-5F80-DFEC-836C-72A84741949C}"/>
              </a:ext>
            </a:extLst>
          </p:cNvPr>
          <p:cNvSpPr>
            <a:spLocks noGrp="1"/>
          </p:cNvSpPr>
          <p:nvPr>
            <p:ph type="sldNum" sz="quarter" idx="12"/>
          </p:nvPr>
        </p:nvSpPr>
        <p:spPr/>
        <p:txBody>
          <a:bodyPr/>
          <a:lstStyle/>
          <a:p>
            <a:fld id="{C263D6C4-4840-40CC-AC84-17E24B3B7BDE}" type="slidenum">
              <a:rPr lang="en-US" noProof="0" smtClean="0"/>
              <a:pPr/>
              <a:t>22</a:t>
            </a:fld>
            <a:endParaRPr lang="en-US" noProof="0" dirty="0"/>
          </a:p>
        </p:txBody>
      </p:sp>
    </p:spTree>
    <p:extLst>
      <p:ext uri="{BB962C8B-B14F-4D97-AF65-F5344CB8AC3E}">
        <p14:creationId xmlns:p14="http://schemas.microsoft.com/office/powerpoint/2010/main" val="376027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FDC65-F835-B981-FF0B-A6B4DFB2BFFE}"/>
              </a:ext>
            </a:extLst>
          </p:cNvPr>
          <p:cNvSpPr>
            <a:spLocks noGrp="1"/>
          </p:cNvSpPr>
          <p:nvPr>
            <p:ph type="title"/>
          </p:nvPr>
        </p:nvSpPr>
        <p:spPr/>
        <p:txBody>
          <a:bodyPr>
            <a:normAutofit fontScale="90000"/>
          </a:bodyPr>
          <a:lstStyle/>
          <a:p>
            <a:br>
              <a:rPr lang="en-US" dirty="0"/>
            </a:br>
            <a:br>
              <a:rPr lang="en-US" dirty="0"/>
            </a:br>
            <a:r>
              <a:rPr lang="en-US" u="sng" dirty="0"/>
              <a:t>10 Questions per passage</a:t>
            </a:r>
            <a:br>
              <a:rPr lang="en-US" dirty="0"/>
            </a:br>
            <a:r>
              <a:rPr lang="en-US" dirty="0"/>
              <a:t> </a:t>
            </a:r>
            <a:br>
              <a:rPr lang="en-US" dirty="0"/>
            </a:br>
            <a:r>
              <a:rPr lang="en-US" dirty="0"/>
              <a:t>Goal is to get 8 out of every 10 questions right </a:t>
            </a:r>
          </a:p>
        </p:txBody>
      </p:sp>
      <p:sp>
        <p:nvSpPr>
          <p:cNvPr id="4" name="Slide Number Placeholder 3">
            <a:extLst>
              <a:ext uri="{FF2B5EF4-FFF2-40B4-BE49-F238E27FC236}">
                <a16:creationId xmlns:a16="http://schemas.microsoft.com/office/drawing/2014/main" id="{68D69F99-E30F-35BD-C0B7-71DD4438EF33}"/>
              </a:ext>
            </a:extLst>
          </p:cNvPr>
          <p:cNvSpPr>
            <a:spLocks noGrp="1"/>
          </p:cNvSpPr>
          <p:nvPr>
            <p:ph type="sldNum" sz="quarter" idx="12"/>
          </p:nvPr>
        </p:nvSpPr>
        <p:spPr/>
        <p:txBody>
          <a:bodyPr/>
          <a:lstStyle/>
          <a:p>
            <a:fld id="{C263D6C4-4840-40CC-AC84-17E24B3B7BDE}" type="slidenum">
              <a:rPr lang="en-US" noProof="0" smtClean="0"/>
              <a:pPr/>
              <a:t>23</a:t>
            </a:fld>
            <a:endParaRPr lang="en-US" noProof="0" dirty="0"/>
          </a:p>
        </p:txBody>
      </p:sp>
    </p:spTree>
    <p:extLst>
      <p:ext uri="{BB962C8B-B14F-4D97-AF65-F5344CB8AC3E}">
        <p14:creationId xmlns:p14="http://schemas.microsoft.com/office/powerpoint/2010/main" val="1732727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18AC0-85CA-07ED-9B71-88025804BB08}"/>
              </a:ext>
            </a:extLst>
          </p:cNvPr>
          <p:cNvSpPr>
            <a:spLocks noGrp="1"/>
          </p:cNvSpPr>
          <p:nvPr>
            <p:ph type="title"/>
          </p:nvPr>
        </p:nvSpPr>
        <p:spPr/>
        <p:txBody>
          <a:bodyPr>
            <a:normAutofit fontScale="90000"/>
          </a:bodyPr>
          <a:lstStyle/>
          <a:p>
            <a:r>
              <a:rPr lang="en-US" dirty="0"/>
              <a:t>If you don’t have enough time – Read 3 passages and guess on the 4</a:t>
            </a:r>
            <a:r>
              <a:rPr lang="en-US" baseline="30000" dirty="0"/>
              <a:t>th</a:t>
            </a:r>
            <a:r>
              <a:rPr lang="en-US" dirty="0"/>
              <a:t> one! </a:t>
            </a:r>
          </a:p>
        </p:txBody>
      </p:sp>
      <p:sp>
        <p:nvSpPr>
          <p:cNvPr id="4" name="Slide Number Placeholder 3">
            <a:extLst>
              <a:ext uri="{FF2B5EF4-FFF2-40B4-BE49-F238E27FC236}">
                <a16:creationId xmlns:a16="http://schemas.microsoft.com/office/drawing/2014/main" id="{2560424E-38FC-5F95-4DD4-C23977444C88}"/>
              </a:ext>
            </a:extLst>
          </p:cNvPr>
          <p:cNvSpPr>
            <a:spLocks noGrp="1"/>
          </p:cNvSpPr>
          <p:nvPr>
            <p:ph type="sldNum" sz="quarter" idx="12"/>
          </p:nvPr>
        </p:nvSpPr>
        <p:spPr/>
        <p:txBody>
          <a:bodyPr/>
          <a:lstStyle/>
          <a:p>
            <a:fld id="{C263D6C4-4840-40CC-AC84-17E24B3B7BDE}" type="slidenum">
              <a:rPr lang="en-US" noProof="0" smtClean="0"/>
              <a:pPr/>
              <a:t>24</a:t>
            </a:fld>
            <a:endParaRPr lang="en-US" noProof="0" dirty="0"/>
          </a:p>
        </p:txBody>
      </p:sp>
    </p:spTree>
    <p:extLst>
      <p:ext uri="{BB962C8B-B14F-4D97-AF65-F5344CB8AC3E}">
        <p14:creationId xmlns:p14="http://schemas.microsoft.com/office/powerpoint/2010/main" val="29341319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59978-57BC-4B8D-F3D9-8D34C3B3C684}"/>
              </a:ext>
            </a:extLst>
          </p:cNvPr>
          <p:cNvSpPr>
            <a:spLocks noGrp="1"/>
          </p:cNvSpPr>
          <p:nvPr>
            <p:ph type="title"/>
          </p:nvPr>
        </p:nvSpPr>
        <p:spPr>
          <a:xfrm>
            <a:off x="1164613" y="4505036"/>
            <a:ext cx="7781544" cy="859055"/>
          </a:xfrm>
        </p:spPr>
        <p:txBody>
          <a:bodyPr>
            <a:normAutofit fontScale="90000"/>
          </a:bodyPr>
          <a:lstStyle/>
          <a:p>
            <a:r>
              <a:rPr lang="en-US" dirty="0"/>
              <a:t>There is usually a paired passage or two – that have 2 paragraphs that are related to each other in some way – Often these are harder! </a:t>
            </a:r>
          </a:p>
        </p:txBody>
      </p:sp>
      <p:sp>
        <p:nvSpPr>
          <p:cNvPr id="4" name="Slide Number Placeholder 3">
            <a:extLst>
              <a:ext uri="{FF2B5EF4-FFF2-40B4-BE49-F238E27FC236}">
                <a16:creationId xmlns:a16="http://schemas.microsoft.com/office/drawing/2014/main" id="{F492F92D-9B03-FF08-289A-91A0DDDD6330}"/>
              </a:ext>
            </a:extLst>
          </p:cNvPr>
          <p:cNvSpPr>
            <a:spLocks noGrp="1"/>
          </p:cNvSpPr>
          <p:nvPr>
            <p:ph type="sldNum" sz="quarter" idx="12"/>
          </p:nvPr>
        </p:nvSpPr>
        <p:spPr/>
        <p:txBody>
          <a:bodyPr/>
          <a:lstStyle/>
          <a:p>
            <a:fld id="{C263D6C4-4840-40CC-AC84-17E24B3B7BDE}" type="slidenum">
              <a:rPr lang="en-US" noProof="0" smtClean="0"/>
              <a:pPr/>
              <a:t>25</a:t>
            </a:fld>
            <a:endParaRPr lang="en-US" noProof="0" dirty="0"/>
          </a:p>
        </p:txBody>
      </p:sp>
    </p:spTree>
    <p:extLst>
      <p:ext uri="{BB962C8B-B14F-4D97-AF65-F5344CB8AC3E}">
        <p14:creationId xmlns:p14="http://schemas.microsoft.com/office/powerpoint/2010/main" val="769134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5606472"/>
          </a:xfrm>
        </p:spPr>
        <p:txBody>
          <a:bodyPr>
            <a:normAutofit fontScale="90000"/>
          </a:bodyPr>
          <a:lstStyle/>
          <a:p>
            <a:r>
              <a:rPr lang="en-US" dirty="0"/>
              <a:t>Do you ever leave anything blank of an ACT??</a:t>
            </a:r>
            <a:br>
              <a:rPr lang="en-US" dirty="0"/>
            </a:br>
            <a:br>
              <a:rPr lang="en-US" dirty="0"/>
            </a:br>
            <a:r>
              <a:rPr lang="en-US" dirty="0"/>
              <a:t>NO!! When you hear you have 5 minutes remaining on the test pick a Letter of the day and fill them all in. </a:t>
            </a: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26</a:t>
            </a:fld>
            <a:endParaRPr lang="en-US" dirty="0"/>
          </a:p>
        </p:txBody>
      </p:sp>
    </p:spTree>
    <p:extLst>
      <p:ext uri="{BB962C8B-B14F-4D97-AF65-F5344CB8AC3E}">
        <p14:creationId xmlns:p14="http://schemas.microsoft.com/office/powerpoint/2010/main" val="3505466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84CDD-66DF-8C62-81DE-5CD0E573B414}"/>
              </a:ext>
            </a:extLst>
          </p:cNvPr>
          <p:cNvSpPr>
            <a:spLocks noGrp="1"/>
          </p:cNvSpPr>
          <p:nvPr>
            <p:ph type="title"/>
          </p:nvPr>
        </p:nvSpPr>
        <p:spPr>
          <a:xfrm>
            <a:off x="1432467" y="4800600"/>
            <a:ext cx="7781544" cy="859055"/>
          </a:xfrm>
        </p:spPr>
        <p:txBody>
          <a:bodyPr>
            <a:normAutofit fontScale="90000"/>
          </a:bodyPr>
          <a:lstStyle/>
          <a:p>
            <a:pPr algn="ctr"/>
            <a:r>
              <a:rPr lang="en-US" sz="8000" dirty="0"/>
              <a:t>Math  </a:t>
            </a:r>
            <a:br>
              <a:rPr lang="en-US" dirty="0"/>
            </a:br>
            <a:br>
              <a:rPr lang="en-US" dirty="0"/>
            </a:br>
            <a:r>
              <a:rPr lang="en-US" dirty="0"/>
              <a:t>60 minutes </a:t>
            </a:r>
            <a:br>
              <a:rPr lang="en-US" dirty="0"/>
            </a:br>
            <a:r>
              <a:rPr lang="en-US" dirty="0"/>
              <a:t>60 questions </a:t>
            </a:r>
            <a:br>
              <a:rPr lang="en-US" dirty="0"/>
            </a:br>
            <a:br>
              <a:rPr lang="en-US" dirty="0"/>
            </a:br>
            <a:r>
              <a:rPr lang="en-US" dirty="0"/>
              <a:t>Benchmark 22</a:t>
            </a:r>
          </a:p>
        </p:txBody>
      </p:sp>
      <p:sp>
        <p:nvSpPr>
          <p:cNvPr id="4" name="Slide Number Placeholder 3">
            <a:extLst>
              <a:ext uri="{FF2B5EF4-FFF2-40B4-BE49-F238E27FC236}">
                <a16:creationId xmlns:a16="http://schemas.microsoft.com/office/drawing/2014/main" id="{7DAD9C61-0816-8F9A-E073-414E757F3720}"/>
              </a:ext>
            </a:extLst>
          </p:cNvPr>
          <p:cNvSpPr>
            <a:spLocks noGrp="1"/>
          </p:cNvSpPr>
          <p:nvPr>
            <p:ph type="sldNum" sz="quarter" idx="12"/>
          </p:nvPr>
        </p:nvSpPr>
        <p:spPr/>
        <p:txBody>
          <a:bodyPr/>
          <a:lstStyle/>
          <a:p>
            <a:fld id="{C263D6C4-4840-40CC-AC84-17E24B3B7BDE}" type="slidenum">
              <a:rPr lang="en-US" noProof="0" smtClean="0"/>
              <a:pPr/>
              <a:t>27</a:t>
            </a:fld>
            <a:endParaRPr lang="en-US" noProof="0" dirty="0"/>
          </a:p>
        </p:txBody>
      </p:sp>
    </p:spTree>
    <p:extLst>
      <p:ext uri="{BB962C8B-B14F-4D97-AF65-F5344CB8AC3E}">
        <p14:creationId xmlns:p14="http://schemas.microsoft.com/office/powerpoint/2010/main" val="3615512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A3A2-9546-7734-4901-C2442D01E908}"/>
              </a:ext>
            </a:extLst>
          </p:cNvPr>
          <p:cNvSpPr>
            <a:spLocks noGrp="1"/>
          </p:cNvSpPr>
          <p:nvPr>
            <p:ph type="title"/>
          </p:nvPr>
        </p:nvSpPr>
        <p:spPr>
          <a:xfrm>
            <a:off x="1432467" y="5567218"/>
            <a:ext cx="8496623" cy="859055"/>
          </a:xfrm>
        </p:spPr>
        <p:txBody>
          <a:bodyPr>
            <a:normAutofit fontScale="90000"/>
          </a:bodyPr>
          <a:lstStyle/>
          <a:p>
            <a:pPr algn="ctr"/>
            <a:r>
              <a:rPr lang="en-US" dirty="0"/>
              <a:t>Questions generally go from easier to harder. </a:t>
            </a:r>
            <a:br>
              <a:rPr lang="en-US" dirty="0"/>
            </a:br>
            <a:br>
              <a:rPr lang="en-US" dirty="0"/>
            </a:br>
            <a:r>
              <a:rPr lang="en-US" dirty="0"/>
              <a:t>Do the easier ones first! </a:t>
            </a:r>
            <a:br>
              <a:rPr lang="en-US" dirty="0"/>
            </a:br>
            <a:br>
              <a:rPr lang="en-US" dirty="0"/>
            </a:br>
            <a:r>
              <a:rPr lang="en-US" dirty="0"/>
              <a:t>Write all in your book to work and mark out answers you know are wrong. </a:t>
            </a:r>
          </a:p>
        </p:txBody>
      </p:sp>
      <p:sp>
        <p:nvSpPr>
          <p:cNvPr id="4" name="Slide Number Placeholder 3">
            <a:extLst>
              <a:ext uri="{FF2B5EF4-FFF2-40B4-BE49-F238E27FC236}">
                <a16:creationId xmlns:a16="http://schemas.microsoft.com/office/drawing/2014/main" id="{9A605031-4392-73C2-6CC9-E63B5C242B88}"/>
              </a:ext>
            </a:extLst>
          </p:cNvPr>
          <p:cNvSpPr>
            <a:spLocks noGrp="1"/>
          </p:cNvSpPr>
          <p:nvPr>
            <p:ph type="sldNum" sz="quarter" idx="12"/>
          </p:nvPr>
        </p:nvSpPr>
        <p:spPr/>
        <p:txBody>
          <a:bodyPr/>
          <a:lstStyle/>
          <a:p>
            <a:fld id="{C263D6C4-4840-40CC-AC84-17E24B3B7BDE}" type="slidenum">
              <a:rPr lang="en-US" noProof="0" smtClean="0"/>
              <a:pPr/>
              <a:t>28</a:t>
            </a:fld>
            <a:endParaRPr lang="en-US" noProof="0" dirty="0"/>
          </a:p>
        </p:txBody>
      </p:sp>
    </p:spTree>
    <p:extLst>
      <p:ext uri="{BB962C8B-B14F-4D97-AF65-F5344CB8AC3E}">
        <p14:creationId xmlns:p14="http://schemas.microsoft.com/office/powerpoint/2010/main" val="2150818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20AA9-1A5D-CB04-0E63-4508B4F542D3}"/>
              </a:ext>
            </a:extLst>
          </p:cNvPr>
          <p:cNvSpPr>
            <a:spLocks noGrp="1"/>
          </p:cNvSpPr>
          <p:nvPr>
            <p:ph type="title"/>
          </p:nvPr>
        </p:nvSpPr>
        <p:spPr>
          <a:xfrm>
            <a:off x="832104" y="3886200"/>
            <a:ext cx="8561278" cy="859055"/>
          </a:xfrm>
        </p:spPr>
        <p:txBody>
          <a:bodyPr>
            <a:normAutofit fontScale="90000"/>
          </a:bodyPr>
          <a:lstStyle/>
          <a:p>
            <a:pPr algn="ctr"/>
            <a:r>
              <a:rPr lang="en-US" dirty="0"/>
              <a:t>Answer choices are in order from least to greatest. Use this to help eliminate answers that don’t make since. </a:t>
            </a:r>
          </a:p>
        </p:txBody>
      </p:sp>
      <p:sp>
        <p:nvSpPr>
          <p:cNvPr id="4" name="Slide Number Placeholder 3">
            <a:extLst>
              <a:ext uri="{FF2B5EF4-FFF2-40B4-BE49-F238E27FC236}">
                <a16:creationId xmlns:a16="http://schemas.microsoft.com/office/drawing/2014/main" id="{26EFD90E-A769-3B4F-F059-3AF2C90EE06B}"/>
              </a:ext>
            </a:extLst>
          </p:cNvPr>
          <p:cNvSpPr>
            <a:spLocks noGrp="1"/>
          </p:cNvSpPr>
          <p:nvPr>
            <p:ph type="sldNum" sz="quarter" idx="12"/>
          </p:nvPr>
        </p:nvSpPr>
        <p:spPr/>
        <p:txBody>
          <a:bodyPr/>
          <a:lstStyle/>
          <a:p>
            <a:fld id="{C263D6C4-4840-40CC-AC84-17E24B3B7BDE}" type="slidenum">
              <a:rPr lang="en-US" noProof="0" smtClean="0"/>
              <a:pPr/>
              <a:t>29</a:t>
            </a:fld>
            <a:endParaRPr lang="en-US" noProof="0" dirty="0"/>
          </a:p>
        </p:txBody>
      </p:sp>
    </p:spTree>
    <p:extLst>
      <p:ext uri="{BB962C8B-B14F-4D97-AF65-F5344CB8AC3E}">
        <p14:creationId xmlns:p14="http://schemas.microsoft.com/office/powerpoint/2010/main" val="1124483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BD8413-C238-49D7-A4E1-E8FEF1811A0E}"/>
              </a:ext>
            </a:extLst>
          </p:cNvPr>
          <p:cNvSpPr>
            <a:spLocks noGrp="1"/>
          </p:cNvSpPr>
          <p:nvPr>
            <p:ph type="title"/>
          </p:nvPr>
        </p:nvSpPr>
        <p:spPr>
          <a:xfrm>
            <a:off x="1792685" y="-75544"/>
            <a:ext cx="7781544" cy="3437580"/>
          </a:xfrm>
        </p:spPr>
        <p:txBody>
          <a:bodyPr>
            <a:normAutofit fontScale="90000"/>
          </a:bodyPr>
          <a:lstStyle/>
          <a:p>
            <a:r>
              <a:rPr lang="en-US" dirty="0"/>
              <a:t>There are 4 Redundancy questions on every ACT. </a:t>
            </a:r>
            <a:br>
              <a:rPr lang="en-US" dirty="0"/>
            </a:br>
            <a:br>
              <a:rPr lang="en-US" dirty="0"/>
            </a:br>
            <a:r>
              <a:rPr lang="en-US" i="1" dirty="0"/>
              <a:t>What does this mean? </a:t>
            </a:r>
          </a:p>
        </p:txBody>
      </p:sp>
      <p:sp>
        <p:nvSpPr>
          <p:cNvPr id="5" name="Text Placeholder 4">
            <a:extLst>
              <a:ext uri="{FF2B5EF4-FFF2-40B4-BE49-F238E27FC236}">
                <a16:creationId xmlns:a16="http://schemas.microsoft.com/office/drawing/2014/main" id="{0A95F4DE-39B7-4CE2-BC1E-8B8AE662A895}"/>
              </a:ext>
            </a:extLst>
          </p:cNvPr>
          <p:cNvSpPr>
            <a:spLocks noGrp="1"/>
          </p:cNvSpPr>
          <p:nvPr>
            <p:ph type="body" idx="1"/>
          </p:nvPr>
        </p:nvSpPr>
        <p:spPr>
          <a:xfrm>
            <a:off x="461819" y="3971636"/>
            <a:ext cx="9319490" cy="2512290"/>
          </a:xfrm>
        </p:spPr>
        <p:txBody>
          <a:bodyPr>
            <a:normAutofit/>
          </a:bodyPr>
          <a:lstStyle/>
          <a:p>
            <a:r>
              <a:rPr lang="en-US" sz="2400" b="1" i="0" dirty="0">
                <a:solidFill>
                  <a:schemeClr val="accent2">
                    <a:lumMod val="20000"/>
                    <a:lumOff val="80000"/>
                  </a:schemeClr>
                </a:solidFill>
                <a:effectLst/>
                <a:latin typeface="Roboto" panose="02000000000000000000" pitchFamily="2" charset="0"/>
              </a:rPr>
              <a:t>If a word or phrase is redundant, it is unnecessary and can be eliminated without altering the meaning of the sentence</a:t>
            </a:r>
            <a:r>
              <a:rPr lang="en-US" sz="2400" b="0" i="0" dirty="0">
                <a:solidFill>
                  <a:schemeClr val="accent2">
                    <a:lumMod val="20000"/>
                    <a:lumOff val="80000"/>
                  </a:schemeClr>
                </a:solidFill>
                <a:effectLst/>
                <a:latin typeface="Roboto" panose="02000000000000000000" pitchFamily="2" charset="0"/>
              </a:rPr>
              <a:t>. On the ACT, redundancy tends to be presented in two ways. The first way is that two synonyms will be used to describe something when only one of the words is necessary.</a:t>
            </a:r>
            <a:endParaRPr lang="en-US" sz="2400" dirty="0">
              <a:solidFill>
                <a:schemeClr val="accent2">
                  <a:lumMod val="20000"/>
                  <a:lumOff val="80000"/>
                </a:schemeClr>
              </a:solidFill>
            </a:endParaRPr>
          </a:p>
        </p:txBody>
      </p:sp>
      <p:sp>
        <p:nvSpPr>
          <p:cNvPr id="2" name="Slide Number Placeholder 1">
            <a:extLst>
              <a:ext uri="{FF2B5EF4-FFF2-40B4-BE49-F238E27FC236}">
                <a16:creationId xmlns:a16="http://schemas.microsoft.com/office/drawing/2014/main" id="{0B24BF10-2B55-43AB-9F77-F1A1410384A9}"/>
              </a:ext>
            </a:extLst>
          </p:cNvPr>
          <p:cNvSpPr>
            <a:spLocks noGrp="1"/>
          </p:cNvSpPr>
          <p:nvPr>
            <p:ph type="sldNum" sz="quarter" idx="12"/>
          </p:nvPr>
        </p:nvSpPr>
        <p:spPr/>
        <p:txBody>
          <a:bodyPr/>
          <a:lstStyle/>
          <a:p>
            <a:fld id="{C263D6C4-4840-40CC-AC84-17E24B3B7BDE}" type="slidenum">
              <a:rPr lang="en-US" smtClean="0"/>
              <a:pPr/>
              <a:t>3</a:t>
            </a:fld>
            <a:endParaRPr lang="en-US" dirty="0"/>
          </a:p>
        </p:txBody>
      </p:sp>
    </p:spTree>
    <p:extLst>
      <p:ext uri="{BB962C8B-B14F-4D97-AF65-F5344CB8AC3E}">
        <p14:creationId xmlns:p14="http://schemas.microsoft.com/office/powerpoint/2010/main" val="29027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4752A-11F5-82D5-97EA-E52D0E7DB084}"/>
              </a:ext>
            </a:extLst>
          </p:cNvPr>
          <p:cNvSpPr>
            <a:spLocks noGrp="1"/>
          </p:cNvSpPr>
          <p:nvPr>
            <p:ph type="title"/>
          </p:nvPr>
        </p:nvSpPr>
        <p:spPr>
          <a:xfrm>
            <a:off x="721267" y="4745182"/>
            <a:ext cx="8681351" cy="859055"/>
          </a:xfrm>
        </p:spPr>
        <p:txBody>
          <a:bodyPr>
            <a:normAutofit fontScale="90000"/>
          </a:bodyPr>
          <a:lstStyle/>
          <a:p>
            <a:pPr algn="ctr"/>
            <a:r>
              <a:rPr lang="en-US" dirty="0"/>
              <a:t>Use your calculator for 1 step calculations. </a:t>
            </a:r>
            <a:br>
              <a:rPr lang="en-US" dirty="0"/>
            </a:br>
            <a:br>
              <a:rPr lang="en-US" dirty="0"/>
            </a:br>
            <a:r>
              <a:rPr lang="en-US" dirty="0"/>
              <a:t>Don’t try to plug in an entire equation – this increases your chance of making a mistake! </a:t>
            </a:r>
          </a:p>
        </p:txBody>
      </p:sp>
      <p:sp>
        <p:nvSpPr>
          <p:cNvPr id="4" name="Slide Number Placeholder 3">
            <a:extLst>
              <a:ext uri="{FF2B5EF4-FFF2-40B4-BE49-F238E27FC236}">
                <a16:creationId xmlns:a16="http://schemas.microsoft.com/office/drawing/2014/main" id="{629E9708-A5AF-B079-BEEB-E1DEA194475A}"/>
              </a:ext>
            </a:extLst>
          </p:cNvPr>
          <p:cNvSpPr>
            <a:spLocks noGrp="1"/>
          </p:cNvSpPr>
          <p:nvPr>
            <p:ph type="sldNum" sz="quarter" idx="12"/>
          </p:nvPr>
        </p:nvSpPr>
        <p:spPr/>
        <p:txBody>
          <a:bodyPr/>
          <a:lstStyle/>
          <a:p>
            <a:fld id="{C263D6C4-4840-40CC-AC84-17E24B3B7BDE}" type="slidenum">
              <a:rPr lang="en-US" noProof="0" smtClean="0"/>
              <a:pPr/>
              <a:t>30</a:t>
            </a:fld>
            <a:endParaRPr lang="en-US" noProof="0" dirty="0"/>
          </a:p>
        </p:txBody>
      </p:sp>
    </p:spTree>
    <p:extLst>
      <p:ext uri="{BB962C8B-B14F-4D97-AF65-F5344CB8AC3E}">
        <p14:creationId xmlns:p14="http://schemas.microsoft.com/office/powerpoint/2010/main" val="592224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9C30-7252-C9D6-95BF-6B11D61B4138}"/>
              </a:ext>
            </a:extLst>
          </p:cNvPr>
          <p:cNvSpPr>
            <a:spLocks noGrp="1"/>
          </p:cNvSpPr>
          <p:nvPr>
            <p:ph type="title"/>
          </p:nvPr>
        </p:nvSpPr>
        <p:spPr>
          <a:xfrm>
            <a:off x="832103" y="3886200"/>
            <a:ext cx="8284187" cy="859055"/>
          </a:xfrm>
        </p:spPr>
        <p:txBody>
          <a:bodyPr>
            <a:normAutofit fontScale="90000"/>
          </a:bodyPr>
          <a:lstStyle/>
          <a:p>
            <a:pPr algn="ctr"/>
            <a:r>
              <a:rPr lang="en-US" dirty="0"/>
              <a:t>Draw a diagram if one is not given. If a diagram is given, label it with important information. </a:t>
            </a:r>
          </a:p>
        </p:txBody>
      </p:sp>
      <p:sp>
        <p:nvSpPr>
          <p:cNvPr id="4" name="Slide Number Placeholder 3">
            <a:extLst>
              <a:ext uri="{FF2B5EF4-FFF2-40B4-BE49-F238E27FC236}">
                <a16:creationId xmlns:a16="http://schemas.microsoft.com/office/drawing/2014/main" id="{A11228C6-522C-B32F-15D0-C1A5DC5D7E30}"/>
              </a:ext>
            </a:extLst>
          </p:cNvPr>
          <p:cNvSpPr>
            <a:spLocks noGrp="1"/>
          </p:cNvSpPr>
          <p:nvPr>
            <p:ph type="sldNum" sz="quarter" idx="12"/>
          </p:nvPr>
        </p:nvSpPr>
        <p:spPr/>
        <p:txBody>
          <a:bodyPr/>
          <a:lstStyle/>
          <a:p>
            <a:fld id="{C263D6C4-4840-40CC-AC84-17E24B3B7BDE}" type="slidenum">
              <a:rPr lang="en-US" noProof="0" smtClean="0"/>
              <a:pPr/>
              <a:t>31</a:t>
            </a:fld>
            <a:endParaRPr lang="en-US" noProof="0" dirty="0"/>
          </a:p>
        </p:txBody>
      </p:sp>
    </p:spTree>
    <p:extLst>
      <p:ext uri="{BB962C8B-B14F-4D97-AF65-F5344CB8AC3E}">
        <p14:creationId xmlns:p14="http://schemas.microsoft.com/office/powerpoint/2010/main" val="760192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EC815-0CA2-C4A0-2700-89CF6C5C26FB}"/>
              </a:ext>
            </a:extLst>
          </p:cNvPr>
          <p:cNvSpPr>
            <a:spLocks noGrp="1"/>
          </p:cNvSpPr>
          <p:nvPr>
            <p:ph type="title"/>
          </p:nvPr>
        </p:nvSpPr>
        <p:spPr/>
        <p:txBody>
          <a:bodyPr>
            <a:normAutofit fontScale="90000"/>
          </a:bodyPr>
          <a:lstStyle/>
          <a:p>
            <a:pPr algn="ctr"/>
            <a:r>
              <a:rPr lang="en-US" dirty="0"/>
              <a:t>Memorize Formulas! </a:t>
            </a:r>
            <a:br>
              <a:rPr lang="en-US" dirty="0"/>
            </a:br>
            <a:br>
              <a:rPr lang="en-US" dirty="0"/>
            </a:br>
            <a:r>
              <a:rPr lang="en-US" dirty="0"/>
              <a:t>ACT does not provide them for you! </a:t>
            </a:r>
          </a:p>
        </p:txBody>
      </p:sp>
      <p:sp>
        <p:nvSpPr>
          <p:cNvPr id="4" name="Slide Number Placeholder 3">
            <a:extLst>
              <a:ext uri="{FF2B5EF4-FFF2-40B4-BE49-F238E27FC236}">
                <a16:creationId xmlns:a16="http://schemas.microsoft.com/office/drawing/2014/main" id="{C1F8A00C-A431-EB34-58A7-9A15A73BD97B}"/>
              </a:ext>
            </a:extLst>
          </p:cNvPr>
          <p:cNvSpPr>
            <a:spLocks noGrp="1"/>
          </p:cNvSpPr>
          <p:nvPr>
            <p:ph type="sldNum" sz="quarter" idx="12"/>
          </p:nvPr>
        </p:nvSpPr>
        <p:spPr/>
        <p:txBody>
          <a:bodyPr/>
          <a:lstStyle/>
          <a:p>
            <a:fld id="{C263D6C4-4840-40CC-AC84-17E24B3B7BDE}" type="slidenum">
              <a:rPr lang="en-US" noProof="0" smtClean="0"/>
              <a:pPr/>
              <a:t>32</a:t>
            </a:fld>
            <a:endParaRPr lang="en-US" noProof="0" dirty="0"/>
          </a:p>
        </p:txBody>
      </p:sp>
    </p:spTree>
    <p:extLst>
      <p:ext uri="{BB962C8B-B14F-4D97-AF65-F5344CB8AC3E}">
        <p14:creationId xmlns:p14="http://schemas.microsoft.com/office/powerpoint/2010/main" val="1913190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2B9CD-1593-0FBB-788C-C7C98325A0A0}"/>
              </a:ext>
            </a:extLst>
          </p:cNvPr>
          <p:cNvSpPr>
            <a:spLocks noGrp="1"/>
          </p:cNvSpPr>
          <p:nvPr>
            <p:ph type="title"/>
          </p:nvPr>
        </p:nvSpPr>
        <p:spPr>
          <a:xfrm>
            <a:off x="832103" y="3886200"/>
            <a:ext cx="10584041" cy="2699327"/>
          </a:xfrm>
        </p:spPr>
        <p:txBody>
          <a:bodyPr>
            <a:normAutofit fontScale="90000"/>
          </a:bodyPr>
          <a:lstStyle/>
          <a:p>
            <a:pPr algn="ctr"/>
            <a:r>
              <a:rPr lang="en-US" u="sng" dirty="0"/>
              <a:t>To benchmark you need to get roughly 33 questions correct! </a:t>
            </a:r>
            <a:br>
              <a:rPr lang="en-US" dirty="0"/>
            </a:br>
            <a:br>
              <a:rPr lang="en-US" dirty="0"/>
            </a:br>
            <a:r>
              <a:rPr lang="en-US" sz="4900" dirty="0"/>
              <a:t>As soon as you get your test, bubble in your letter of the day for questions 31-60. Then focus your time on the first 30 questions. If you finish those 30 questions, then continue 31-60 until time runs out. Changing the answer one at a time as you do the problems. </a:t>
            </a:r>
          </a:p>
        </p:txBody>
      </p:sp>
      <p:sp>
        <p:nvSpPr>
          <p:cNvPr id="4" name="Slide Number Placeholder 3">
            <a:extLst>
              <a:ext uri="{FF2B5EF4-FFF2-40B4-BE49-F238E27FC236}">
                <a16:creationId xmlns:a16="http://schemas.microsoft.com/office/drawing/2014/main" id="{F9096BB9-FC12-05EF-C928-F6EE649307A4}"/>
              </a:ext>
            </a:extLst>
          </p:cNvPr>
          <p:cNvSpPr>
            <a:spLocks noGrp="1"/>
          </p:cNvSpPr>
          <p:nvPr>
            <p:ph type="sldNum" sz="quarter" idx="12"/>
          </p:nvPr>
        </p:nvSpPr>
        <p:spPr/>
        <p:txBody>
          <a:bodyPr/>
          <a:lstStyle/>
          <a:p>
            <a:fld id="{C263D6C4-4840-40CC-AC84-17E24B3B7BDE}" type="slidenum">
              <a:rPr lang="en-US" noProof="0" smtClean="0"/>
              <a:pPr/>
              <a:t>33</a:t>
            </a:fld>
            <a:endParaRPr lang="en-US" noProof="0" dirty="0"/>
          </a:p>
        </p:txBody>
      </p:sp>
    </p:spTree>
    <p:extLst>
      <p:ext uri="{BB962C8B-B14F-4D97-AF65-F5344CB8AC3E}">
        <p14:creationId xmlns:p14="http://schemas.microsoft.com/office/powerpoint/2010/main" val="3956389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85A6F-97C9-82A5-035C-83A3761C778C}"/>
              </a:ext>
            </a:extLst>
          </p:cNvPr>
          <p:cNvSpPr>
            <a:spLocks noGrp="1"/>
          </p:cNvSpPr>
          <p:nvPr>
            <p:ph type="title"/>
          </p:nvPr>
        </p:nvSpPr>
        <p:spPr/>
        <p:txBody>
          <a:bodyPr>
            <a:normAutofit fontScale="90000"/>
          </a:bodyPr>
          <a:lstStyle/>
          <a:p>
            <a:pPr algn="ctr"/>
            <a:r>
              <a:rPr lang="en-US" dirty="0"/>
              <a:t>Don’t leave any question blank! If you don’t know how to do it - Use your letter of the day! </a:t>
            </a:r>
          </a:p>
        </p:txBody>
      </p:sp>
      <p:sp>
        <p:nvSpPr>
          <p:cNvPr id="4" name="Slide Number Placeholder 3">
            <a:extLst>
              <a:ext uri="{FF2B5EF4-FFF2-40B4-BE49-F238E27FC236}">
                <a16:creationId xmlns:a16="http://schemas.microsoft.com/office/drawing/2014/main" id="{B74C4666-8073-61B6-09E5-907107547692}"/>
              </a:ext>
            </a:extLst>
          </p:cNvPr>
          <p:cNvSpPr>
            <a:spLocks noGrp="1"/>
          </p:cNvSpPr>
          <p:nvPr>
            <p:ph type="sldNum" sz="quarter" idx="12"/>
          </p:nvPr>
        </p:nvSpPr>
        <p:spPr/>
        <p:txBody>
          <a:bodyPr/>
          <a:lstStyle/>
          <a:p>
            <a:fld id="{C263D6C4-4840-40CC-AC84-17E24B3B7BDE}" type="slidenum">
              <a:rPr lang="en-US" noProof="0" smtClean="0"/>
              <a:pPr/>
              <a:t>34</a:t>
            </a:fld>
            <a:endParaRPr lang="en-US" noProof="0" dirty="0"/>
          </a:p>
        </p:txBody>
      </p:sp>
    </p:spTree>
    <p:extLst>
      <p:ext uri="{BB962C8B-B14F-4D97-AF65-F5344CB8AC3E}">
        <p14:creationId xmlns:p14="http://schemas.microsoft.com/office/powerpoint/2010/main" val="2301034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84CDD-66DF-8C62-81DE-5CD0E573B414}"/>
              </a:ext>
            </a:extLst>
          </p:cNvPr>
          <p:cNvSpPr>
            <a:spLocks noGrp="1"/>
          </p:cNvSpPr>
          <p:nvPr>
            <p:ph type="title"/>
          </p:nvPr>
        </p:nvSpPr>
        <p:spPr>
          <a:xfrm>
            <a:off x="1432467" y="4800600"/>
            <a:ext cx="7781544" cy="859055"/>
          </a:xfrm>
        </p:spPr>
        <p:txBody>
          <a:bodyPr>
            <a:normAutofit fontScale="90000"/>
          </a:bodyPr>
          <a:lstStyle/>
          <a:p>
            <a:pPr algn="ctr"/>
            <a:r>
              <a:rPr lang="en-US" sz="8000" dirty="0"/>
              <a:t>Science   </a:t>
            </a:r>
            <a:br>
              <a:rPr lang="en-US" dirty="0"/>
            </a:br>
            <a:br>
              <a:rPr lang="en-US" dirty="0"/>
            </a:br>
            <a:r>
              <a:rPr lang="en-US" dirty="0"/>
              <a:t>40 minutes </a:t>
            </a:r>
            <a:br>
              <a:rPr lang="en-US" dirty="0"/>
            </a:br>
            <a:r>
              <a:rPr lang="en-US" dirty="0"/>
              <a:t>35 questions </a:t>
            </a:r>
            <a:br>
              <a:rPr lang="en-US" dirty="0"/>
            </a:br>
            <a:br>
              <a:rPr lang="en-US" dirty="0"/>
            </a:br>
            <a:r>
              <a:rPr lang="en-US" dirty="0"/>
              <a:t>Benchmark 23</a:t>
            </a:r>
          </a:p>
        </p:txBody>
      </p:sp>
      <p:sp>
        <p:nvSpPr>
          <p:cNvPr id="4" name="Slide Number Placeholder 3">
            <a:extLst>
              <a:ext uri="{FF2B5EF4-FFF2-40B4-BE49-F238E27FC236}">
                <a16:creationId xmlns:a16="http://schemas.microsoft.com/office/drawing/2014/main" id="{7DAD9C61-0816-8F9A-E073-414E757F3720}"/>
              </a:ext>
            </a:extLst>
          </p:cNvPr>
          <p:cNvSpPr>
            <a:spLocks noGrp="1"/>
          </p:cNvSpPr>
          <p:nvPr>
            <p:ph type="sldNum" sz="quarter" idx="12"/>
          </p:nvPr>
        </p:nvSpPr>
        <p:spPr/>
        <p:txBody>
          <a:bodyPr/>
          <a:lstStyle/>
          <a:p>
            <a:fld id="{C263D6C4-4840-40CC-AC84-17E24B3B7BDE}" type="slidenum">
              <a:rPr lang="en-US" noProof="0" smtClean="0"/>
              <a:pPr/>
              <a:t>35</a:t>
            </a:fld>
            <a:endParaRPr lang="en-US" noProof="0" dirty="0"/>
          </a:p>
        </p:txBody>
      </p:sp>
    </p:spTree>
    <p:extLst>
      <p:ext uri="{BB962C8B-B14F-4D97-AF65-F5344CB8AC3E}">
        <p14:creationId xmlns:p14="http://schemas.microsoft.com/office/powerpoint/2010/main" val="35470118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91AAF-5A52-ADBD-AAC1-25CCBE7DD1EE}"/>
              </a:ext>
            </a:extLst>
          </p:cNvPr>
          <p:cNvSpPr>
            <a:spLocks noGrp="1"/>
          </p:cNvSpPr>
          <p:nvPr>
            <p:ph type="title"/>
          </p:nvPr>
        </p:nvSpPr>
        <p:spPr>
          <a:xfrm>
            <a:off x="474518" y="4154443"/>
            <a:ext cx="11242964" cy="859055"/>
          </a:xfrm>
        </p:spPr>
        <p:txBody>
          <a:bodyPr>
            <a:normAutofit fontScale="90000"/>
          </a:bodyPr>
          <a:lstStyle/>
          <a:p>
            <a:r>
              <a:rPr lang="en-US" dirty="0"/>
              <a:t>There are 6 Science passages – </a:t>
            </a:r>
            <a:br>
              <a:rPr lang="en-US" dirty="0"/>
            </a:br>
            <a:br>
              <a:rPr lang="en-US" dirty="0"/>
            </a:br>
            <a:r>
              <a:rPr lang="en-US" dirty="0"/>
              <a:t>2 “easy” (charts &amp; graphs)</a:t>
            </a:r>
            <a:br>
              <a:rPr lang="en-US" dirty="0"/>
            </a:br>
            <a:r>
              <a:rPr lang="en-US" dirty="0"/>
              <a:t>3 “medium” (experiments &amp; studies)</a:t>
            </a:r>
            <a:br>
              <a:rPr lang="en-US" dirty="0"/>
            </a:br>
            <a:r>
              <a:rPr lang="en-US" dirty="0"/>
              <a:t>1 “hard” (multiple perspectives)</a:t>
            </a:r>
          </a:p>
        </p:txBody>
      </p:sp>
      <p:sp>
        <p:nvSpPr>
          <p:cNvPr id="4" name="Slide Number Placeholder 3">
            <a:extLst>
              <a:ext uri="{FF2B5EF4-FFF2-40B4-BE49-F238E27FC236}">
                <a16:creationId xmlns:a16="http://schemas.microsoft.com/office/drawing/2014/main" id="{7416AB00-03AA-8469-B415-6D484AD2FE48}"/>
              </a:ext>
            </a:extLst>
          </p:cNvPr>
          <p:cNvSpPr>
            <a:spLocks noGrp="1"/>
          </p:cNvSpPr>
          <p:nvPr>
            <p:ph type="sldNum" sz="quarter" idx="12"/>
          </p:nvPr>
        </p:nvSpPr>
        <p:spPr/>
        <p:txBody>
          <a:bodyPr/>
          <a:lstStyle/>
          <a:p>
            <a:fld id="{C263D6C4-4840-40CC-AC84-17E24B3B7BDE}" type="slidenum">
              <a:rPr lang="en-US" noProof="0" smtClean="0"/>
              <a:pPr/>
              <a:t>36</a:t>
            </a:fld>
            <a:endParaRPr lang="en-US" noProof="0" dirty="0"/>
          </a:p>
        </p:txBody>
      </p:sp>
    </p:spTree>
    <p:extLst>
      <p:ext uri="{BB962C8B-B14F-4D97-AF65-F5344CB8AC3E}">
        <p14:creationId xmlns:p14="http://schemas.microsoft.com/office/powerpoint/2010/main" val="1432488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7264-28FC-C3E7-4CC9-B72CA02A557A}"/>
              </a:ext>
            </a:extLst>
          </p:cNvPr>
          <p:cNvSpPr>
            <a:spLocks noGrp="1"/>
          </p:cNvSpPr>
          <p:nvPr>
            <p:ph type="title"/>
          </p:nvPr>
        </p:nvSpPr>
        <p:spPr>
          <a:xfrm>
            <a:off x="564249" y="5022273"/>
            <a:ext cx="9475678" cy="859055"/>
          </a:xfrm>
        </p:spPr>
        <p:txBody>
          <a:bodyPr>
            <a:normAutofit fontScale="90000"/>
          </a:bodyPr>
          <a:lstStyle/>
          <a:p>
            <a:pPr algn="ctr"/>
            <a:r>
              <a:rPr lang="en-US" dirty="0"/>
              <a:t>Focus on reading and understanding Graphs, Charts, and Tables. </a:t>
            </a:r>
            <a:br>
              <a:rPr lang="en-US" dirty="0"/>
            </a:br>
            <a:br>
              <a:rPr lang="en-US" dirty="0"/>
            </a:br>
            <a:r>
              <a:rPr lang="en-US" dirty="0"/>
              <a:t>Charts and graphs sections do not have italicized headers. Skim headers, axes of graphs, and labels  in the passage. </a:t>
            </a:r>
          </a:p>
        </p:txBody>
      </p:sp>
      <p:sp>
        <p:nvSpPr>
          <p:cNvPr id="4" name="Slide Number Placeholder 3">
            <a:extLst>
              <a:ext uri="{FF2B5EF4-FFF2-40B4-BE49-F238E27FC236}">
                <a16:creationId xmlns:a16="http://schemas.microsoft.com/office/drawing/2014/main" id="{0611019B-7E8F-7F45-BD33-FCD303B81DBD}"/>
              </a:ext>
            </a:extLst>
          </p:cNvPr>
          <p:cNvSpPr>
            <a:spLocks noGrp="1"/>
          </p:cNvSpPr>
          <p:nvPr>
            <p:ph type="sldNum" sz="quarter" idx="12"/>
          </p:nvPr>
        </p:nvSpPr>
        <p:spPr/>
        <p:txBody>
          <a:bodyPr/>
          <a:lstStyle/>
          <a:p>
            <a:fld id="{C263D6C4-4840-40CC-AC84-17E24B3B7BDE}" type="slidenum">
              <a:rPr lang="en-US" noProof="0" smtClean="0"/>
              <a:pPr/>
              <a:t>37</a:t>
            </a:fld>
            <a:endParaRPr lang="en-US" noProof="0" dirty="0"/>
          </a:p>
        </p:txBody>
      </p:sp>
    </p:spTree>
    <p:extLst>
      <p:ext uri="{BB962C8B-B14F-4D97-AF65-F5344CB8AC3E}">
        <p14:creationId xmlns:p14="http://schemas.microsoft.com/office/powerpoint/2010/main" val="23270584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4FAB2-8853-39B3-4F09-9CECC5ED574A}"/>
              </a:ext>
            </a:extLst>
          </p:cNvPr>
          <p:cNvSpPr>
            <a:spLocks noGrp="1"/>
          </p:cNvSpPr>
          <p:nvPr>
            <p:ph type="title"/>
          </p:nvPr>
        </p:nvSpPr>
        <p:spPr>
          <a:xfrm>
            <a:off x="832103" y="3886200"/>
            <a:ext cx="9161641" cy="859055"/>
          </a:xfrm>
        </p:spPr>
        <p:txBody>
          <a:bodyPr>
            <a:normAutofit fontScale="90000"/>
          </a:bodyPr>
          <a:lstStyle/>
          <a:p>
            <a:r>
              <a:rPr lang="en-US" dirty="0"/>
              <a:t>Go straight to the questions. Use the questions to guide you back to the information you need from the passage. </a:t>
            </a:r>
          </a:p>
        </p:txBody>
      </p:sp>
      <p:sp>
        <p:nvSpPr>
          <p:cNvPr id="4" name="Slide Number Placeholder 3">
            <a:extLst>
              <a:ext uri="{FF2B5EF4-FFF2-40B4-BE49-F238E27FC236}">
                <a16:creationId xmlns:a16="http://schemas.microsoft.com/office/drawing/2014/main" id="{DD28E5C9-89EF-AC08-F3DF-A16C8D16B6E5}"/>
              </a:ext>
            </a:extLst>
          </p:cNvPr>
          <p:cNvSpPr>
            <a:spLocks noGrp="1"/>
          </p:cNvSpPr>
          <p:nvPr>
            <p:ph type="sldNum" sz="quarter" idx="12"/>
          </p:nvPr>
        </p:nvSpPr>
        <p:spPr/>
        <p:txBody>
          <a:bodyPr/>
          <a:lstStyle/>
          <a:p>
            <a:fld id="{C263D6C4-4840-40CC-AC84-17E24B3B7BDE}" type="slidenum">
              <a:rPr lang="en-US" noProof="0" smtClean="0"/>
              <a:pPr/>
              <a:t>38</a:t>
            </a:fld>
            <a:endParaRPr lang="en-US" noProof="0" dirty="0"/>
          </a:p>
        </p:txBody>
      </p:sp>
    </p:spTree>
    <p:extLst>
      <p:ext uri="{BB962C8B-B14F-4D97-AF65-F5344CB8AC3E}">
        <p14:creationId xmlns:p14="http://schemas.microsoft.com/office/powerpoint/2010/main" val="3194814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795C2-05B8-6066-529A-04D0BFA0F95B}"/>
              </a:ext>
            </a:extLst>
          </p:cNvPr>
          <p:cNvSpPr>
            <a:spLocks noGrp="1"/>
          </p:cNvSpPr>
          <p:nvPr>
            <p:ph type="title"/>
          </p:nvPr>
        </p:nvSpPr>
        <p:spPr/>
        <p:txBody>
          <a:bodyPr>
            <a:normAutofit fontScale="90000"/>
          </a:bodyPr>
          <a:lstStyle/>
          <a:p>
            <a:r>
              <a:rPr lang="en-US" dirty="0"/>
              <a:t>Read only what you need. Try to eliminate as many answers as you can.</a:t>
            </a:r>
          </a:p>
        </p:txBody>
      </p:sp>
      <p:sp>
        <p:nvSpPr>
          <p:cNvPr id="4" name="Slide Number Placeholder 3">
            <a:extLst>
              <a:ext uri="{FF2B5EF4-FFF2-40B4-BE49-F238E27FC236}">
                <a16:creationId xmlns:a16="http://schemas.microsoft.com/office/drawing/2014/main" id="{B31663CE-C231-FA0C-55FE-7D0B451EF3E4}"/>
              </a:ext>
            </a:extLst>
          </p:cNvPr>
          <p:cNvSpPr>
            <a:spLocks noGrp="1"/>
          </p:cNvSpPr>
          <p:nvPr>
            <p:ph type="sldNum" sz="quarter" idx="12"/>
          </p:nvPr>
        </p:nvSpPr>
        <p:spPr/>
        <p:txBody>
          <a:bodyPr/>
          <a:lstStyle/>
          <a:p>
            <a:fld id="{C263D6C4-4840-40CC-AC84-17E24B3B7BDE}" type="slidenum">
              <a:rPr lang="en-US" noProof="0" smtClean="0"/>
              <a:pPr/>
              <a:t>39</a:t>
            </a:fld>
            <a:endParaRPr lang="en-US" noProof="0" dirty="0"/>
          </a:p>
        </p:txBody>
      </p:sp>
    </p:spTree>
    <p:extLst>
      <p:ext uri="{BB962C8B-B14F-4D97-AF65-F5344CB8AC3E}">
        <p14:creationId xmlns:p14="http://schemas.microsoft.com/office/powerpoint/2010/main" val="10684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4959925"/>
          </a:xfrm>
        </p:spPr>
        <p:txBody>
          <a:bodyPr>
            <a:normAutofit fontScale="90000"/>
          </a:bodyPr>
          <a:lstStyle/>
          <a:p>
            <a:r>
              <a:rPr lang="en-US" dirty="0"/>
              <a:t>There are 4 sentence Fragments on every ACT.</a:t>
            </a:r>
            <a:br>
              <a:rPr lang="en-US" dirty="0"/>
            </a:br>
            <a:br>
              <a:rPr lang="en-US" dirty="0"/>
            </a:br>
            <a:r>
              <a:rPr lang="en-US" dirty="0"/>
              <a:t>LOOK for them! Is there a period or semicolon in the underlined part or in the answer choices.  </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4</a:t>
            </a:fld>
            <a:endParaRPr lang="en-US" dirty="0"/>
          </a:p>
        </p:txBody>
      </p:sp>
    </p:spTree>
    <p:extLst>
      <p:ext uri="{BB962C8B-B14F-4D97-AF65-F5344CB8AC3E}">
        <p14:creationId xmlns:p14="http://schemas.microsoft.com/office/powerpoint/2010/main" val="70982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7EEF2-2BA4-9FDE-FB4C-FF1912582512}"/>
              </a:ext>
            </a:extLst>
          </p:cNvPr>
          <p:cNvSpPr>
            <a:spLocks noGrp="1"/>
          </p:cNvSpPr>
          <p:nvPr>
            <p:ph type="title"/>
          </p:nvPr>
        </p:nvSpPr>
        <p:spPr>
          <a:xfrm>
            <a:off x="518067" y="4366491"/>
            <a:ext cx="10937333" cy="859055"/>
          </a:xfrm>
        </p:spPr>
        <p:txBody>
          <a:bodyPr>
            <a:normAutofit fontScale="90000"/>
          </a:bodyPr>
          <a:lstStyle/>
          <a:p>
            <a:r>
              <a:rPr lang="en-US" dirty="0"/>
              <a:t>Go to the DATA passages first.</a:t>
            </a:r>
            <a:br>
              <a:rPr lang="en-US" dirty="0"/>
            </a:br>
            <a:br>
              <a:rPr lang="en-US" dirty="0"/>
            </a:br>
            <a:r>
              <a:rPr lang="en-US" dirty="0"/>
              <a:t>Do the EXPERIMENT passages last. Experiments and studies have italicized headers labeled:    Experiments or Studies.  </a:t>
            </a:r>
          </a:p>
        </p:txBody>
      </p:sp>
      <p:sp>
        <p:nvSpPr>
          <p:cNvPr id="4" name="Slide Number Placeholder 3">
            <a:extLst>
              <a:ext uri="{FF2B5EF4-FFF2-40B4-BE49-F238E27FC236}">
                <a16:creationId xmlns:a16="http://schemas.microsoft.com/office/drawing/2014/main" id="{474C5C44-D80E-0AA3-17B2-D062E025B5B5}"/>
              </a:ext>
            </a:extLst>
          </p:cNvPr>
          <p:cNvSpPr>
            <a:spLocks noGrp="1"/>
          </p:cNvSpPr>
          <p:nvPr>
            <p:ph type="sldNum" sz="quarter" idx="12"/>
          </p:nvPr>
        </p:nvSpPr>
        <p:spPr/>
        <p:txBody>
          <a:bodyPr/>
          <a:lstStyle/>
          <a:p>
            <a:fld id="{C263D6C4-4840-40CC-AC84-17E24B3B7BDE}" type="slidenum">
              <a:rPr lang="en-US" noProof="0" smtClean="0"/>
              <a:pPr/>
              <a:t>40</a:t>
            </a:fld>
            <a:endParaRPr lang="en-US" noProof="0" dirty="0"/>
          </a:p>
        </p:txBody>
      </p:sp>
    </p:spTree>
    <p:extLst>
      <p:ext uri="{BB962C8B-B14F-4D97-AF65-F5344CB8AC3E}">
        <p14:creationId xmlns:p14="http://schemas.microsoft.com/office/powerpoint/2010/main" val="13083545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99114-6C68-0204-AEF2-56413FCBB4DF}"/>
              </a:ext>
            </a:extLst>
          </p:cNvPr>
          <p:cNvSpPr>
            <a:spLocks noGrp="1"/>
          </p:cNvSpPr>
          <p:nvPr>
            <p:ph type="title"/>
          </p:nvPr>
        </p:nvSpPr>
        <p:spPr/>
        <p:txBody>
          <a:bodyPr>
            <a:normAutofit fontScale="90000"/>
          </a:bodyPr>
          <a:lstStyle/>
          <a:p>
            <a:r>
              <a:rPr lang="en-US" dirty="0"/>
              <a:t>Multiple perspectives have italicized headers labeled: Hypothesis, Scientists, or Students. </a:t>
            </a:r>
          </a:p>
        </p:txBody>
      </p:sp>
      <p:sp>
        <p:nvSpPr>
          <p:cNvPr id="4" name="Slide Number Placeholder 3">
            <a:extLst>
              <a:ext uri="{FF2B5EF4-FFF2-40B4-BE49-F238E27FC236}">
                <a16:creationId xmlns:a16="http://schemas.microsoft.com/office/drawing/2014/main" id="{27C76343-D980-282A-3C09-756E7C6C8E40}"/>
              </a:ext>
            </a:extLst>
          </p:cNvPr>
          <p:cNvSpPr>
            <a:spLocks noGrp="1"/>
          </p:cNvSpPr>
          <p:nvPr>
            <p:ph type="sldNum" sz="quarter" idx="12"/>
          </p:nvPr>
        </p:nvSpPr>
        <p:spPr/>
        <p:txBody>
          <a:bodyPr/>
          <a:lstStyle/>
          <a:p>
            <a:fld id="{C263D6C4-4840-40CC-AC84-17E24B3B7BDE}" type="slidenum">
              <a:rPr lang="en-US" noProof="0" smtClean="0"/>
              <a:pPr/>
              <a:t>41</a:t>
            </a:fld>
            <a:endParaRPr lang="en-US" noProof="0" dirty="0"/>
          </a:p>
        </p:txBody>
      </p:sp>
    </p:spTree>
    <p:extLst>
      <p:ext uri="{BB962C8B-B14F-4D97-AF65-F5344CB8AC3E}">
        <p14:creationId xmlns:p14="http://schemas.microsoft.com/office/powerpoint/2010/main" val="770506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7264-28FC-C3E7-4CC9-B72CA02A557A}"/>
              </a:ext>
            </a:extLst>
          </p:cNvPr>
          <p:cNvSpPr>
            <a:spLocks noGrp="1"/>
          </p:cNvSpPr>
          <p:nvPr>
            <p:ph type="title"/>
          </p:nvPr>
        </p:nvSpPr>
        <p:spPr>
          <a:xfrm>
            <a:off x="739739" y="5521036"/>
            <a:ext cx="9401787" cy="859055"/>
          </a:xfrm>
        </p:spPr>
        <p:txBody>
          <a:bodyPr>
            <a:normAutofit fontScale="90000"/>
          </a:bodyPr>
          <a:lstStyle/>
          <a:p>
            <a:r>
              <a:rPr lang="en-US" dirty="0"/>
              <a:t>Identify the difficulty of each section and complete in order from “easy” to “hard”. </a:t>
            </a:r>
            <a:br>
              <a:rPr lang="en-US" dirty="0"/>
            </a:br>
            <a:br>
              <a:rPr lang="en-US" dirty="0"/>
            </a:br>
            <a:r>
              <a:rPr lang="en-US" dirty="0"/>
              <a:t> This is due to time constraints!</a:t>
            </a:r>
            <a:br>
              <a:rPr lang="en-US" dirty="0"/>
            </a:br>
            <a:r>
              <a:rPr lang="en-US" dirty="0"/>
              <a:t> </a:t>
            </a:r>
            <a:br>
              <a:rPr lang="en-US" dirty="0"/>
            </a:br>
            <a:r>
              <a:rPr lang="en-US" dirty="0"/>
              <a:t>All students are capable of completing the difficult part if given enough time. </a:t>
            </a:r>
          </a:p>
        </p:txBody>
      </p:sp>
      <p:sp>
        <p:nvSpPr>
          <p:cNvPr id="4" name="Slide Number Placeholder 3">
            <a:extLst>
              <a:ext uri="{FF2B5EF4-FFF2-40B4-BE49-F238E27FC236}">
                <a16:creationId xmlns:a16="http://schemas.microsoft.com/office/drawing/2014/main" id="{0611019B-7E8F-7F45-BD33-FCD303B81DBD}"/>
              </a:ext>
            </a:extLst>
          </p:cNvPr>
          <p:cNvSpPr>
            <a:spLocks noGrp="1"/>
          </p:cNvSpPr>
          <p:nvPr>
            <p:ph type="sldNum" sz="quarter" idx="12"/>
          </p:nvPr>
        </p:nvSpPr>
        <p:spPr/>
        <p:txBody>
          <a:bodyPr/>
          <a:lstStyle/>
          <a:p>
            <a:fld id="{C263D6C4-4840-40CC-AC84-17E24B3B7BDE}" type="slidenum">
              <a:rPr lang="en-US" noProof="0" smtClean="0"/>
              <a:pPr/>
              <a:t>42</a:t>
            </a:fld>
            <a:endParaRPr lang="en-US" noProof="0" dirty="0"/>
          </a:p>
        </p:txBody>
      </p:sp>
    </p:spTree>
    <p:extLst>
      <p:ext uri="{BB962C8B-B14F-4D97-AF65-F5344CB8AC3E}">
        <p14:creationId xmlns:p14="http://schemas.microsoft.com/office/powerpoint/2010/main" val="3978609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558E7-165A-1028-CEBB-FFBC8B7DDA40}"/>
              </a:ext>
            </a:extLst>
          </p:cNvPr>
          <p:cNvSpPr>
            <a:spLocks noGrp="1"/>
          </p:cNvSpPr>
          <p:nvPr>
            <p:ph type="title"/>
          </p:nvPr>
        </p:nvSpPr>
        <p:spPr>
          <a:xfrm>
            <a:off x="601194" y="5123873"/>
            <a:ext cx="8773714" cy="859055"/>
          </a:xfrm>
        </p:spPr>
        <p:txBody>
          <a:bodyPr>
            <a:normAutofit fontScale="90000"/>
          </a:bodyPr>
          <a:lstStyle/>
          <a:p>
            <a:pPr algn="ctr"/>
            <a:r>
              <a:rPr lang="en-US" dirty="0"/>
              <a:t>Never leave anything blank!!</a:t>
            </a:r>
            <a:br>
              <a:rPr lang="en-US" dirty="0"/>
            </a:br>
            <a:br>
              <a:rPr lang="en-US" dirty="0"/>
            </a:br>
            <a:r>
              <a:rPr lang="en-US" dirty="0"/>
              <a:t> Use your letter of the day!</a:t>
            </a:r>
            <a:br>
              <a:rPr lang="en-US" dirty="0"/>
            </a:br>
            <a:br>
              <a:rPr lang="en-US" dirty="0"/>
            </a:br>
            <a:r>
              <a:rPr lang="en-US" dirty="0"/>
              <a:t> Be sure when you are given the 5 minutes left reminder- that all of your questions have an answer! </a:t>
            </a:r>
          </a:p>
        </p:txBody>
      </p:sp>
      <p:sp>
        <p:nvSpPr>
          <p:cNvPr id="4" name="Slide Number Placeholder 3">
            <a:extLst>
              <a:ext uri="{FF2B5EF4-FFF2-40B4-BE49-F238E27FC236}">
                <a16:creationId xmlns:a16="http://schemas.microsoft.com/office/drawing/2014/main" id="{87637185-39AC-B169-7481-A3DA23311FA4}"/>
              </a:ext>
            </a:extLst>
          </p:cNvPr>
          <p:cNvSpPr>
            <a:spLocks noGrp="1"/>
          </p:cNvSpPr>
          <p:nvPr>
            <p:ph type="sldNum" sz="quarter" idx="12"/>
          </p:nvPr>
        </p:nvSpPr>
        <p:spPr/>
        <p:txBody>
          <a:bodyPr/>
          <a:lstStyle/>
          <a:p>
            <a:fld id="{C263D6C4-4840-40CC-AC84-17E24B3B7BDE}" type="slidenum">
              <a:rPr lang="en-US" noProof="0" smtClean="0"/>
              <a:pPr/>
              <a:t>43</a:t>
            </a:fld>
            <a:endParaRPr lang="en-US" noProof="0" dirty="0"/>
          </a:p>
        </p:txBody>
      </p:sp>
    </p:spTree>
    <p:extLst>
      <p:ext uri="{BB962C8B-B14F-4D97-AF65-F5344CB8AC3E}">
        <p14:creationId xmlns:p14="http://schemas.microsoft.com/office/powerpoint/2010/main" val="3379698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B1BA9-0EFD-FB43-6F90-47A6F358D83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41B5B381-FD4C-0D8C-A3EE-B6DD8203578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AE27E5-4529-F0FC-E806-88166853358D}"/>
              </a:ext>
            </a:extLst>
          </p:cNvPr>
          <p:cNvSpPr>
            <a:spLocks noGrp="1"/>
          </p:cNvSpPr>
          <p:nvPr>
            <p:ph type="sldNum" sz="quarter" idx="12"/>
          </p:nvPr>
        </p:nvSpPr>
        <p:spPr/>
        <p:txBody>
          <a:bodyPr/>
          <a:lstStyle/>
          <a:p>
            <a:fld id="{C263D6C4-4840-40CC-AC84-17E24B3B7BDE}" type="slidenum">
              <a:rPr lang="en-US" noProof="0" smtClean="0"/>
              <a:pPr/>
              <a:t>44</a:t>
            </a:fld>
            <a:endParaRPr lang="en-US" noProof="0" dirty="0"/>
          </a:p>
        </p:txBody>
      </p:sp>
    </p:spTree>
    <p:extLst>
      <p:ext uri="{BB962C8B-B14F-4D97-AF65-F5344CB8AC3E}">
        <p14:creationId xmlns:p14="http://schemas.microsoft.com/office/powerpoint/2010/main" val="3428928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5</a:t>
            </a:fld>
            <a:endParaRPr lang="en-US" dirty="0"/>
          </a:p>
        </p:txBody>
      </p:sp>
      <p:sp>
        <p:nvSpPr>
          <p:cNvPr id="4" name="Text Placeholder 3">
            <a:extLst>
              <a:ext uri="{FF2B5EF4-FFF2-40B4-BE49-F238E27FC236}">
                <a16:creationId xmlns:a16="http://schemas.microsoft.com/office/drawing/2014/main" id="{721075A5-D345-0F18-8613-65091B562FE9}"/>
              </a:ext>
            </a:extLst>
          </p:cNvPr>
          <p:cNvSpPr>
            <a:spLocks noGrp="1"/>
          </p:cNvSpPr>
          <p:nvPr>
            <p:ph type="body" sz="quarter" idx="13"/>
          </p:nvPr>
        </p:nvSpPr>
        <p:spPr>
          <a:xfrm>
            <a:off x="444500" y="1625385"/>
            <a:ext cx="8487064" cy="4093243"/>
          </a:xfrm>
        </p:spPr>
        <p:txBody>
          <a:bodyPr/>
          <a:lstStyle/>
          <a:p>
            <a:r>
              <a:rPr lang="en-US" sz="4800" dirty="0">
                <a:latin typeface="+mj-lt"/>
              </a:rPr>
              <a:t>A period is the same as a semicolon. So, if one is wrong the other is wrong. </a:t>
            </a:r>
          </a:p>
          <a:p>
            <a:endParaRPr lang="en-US" sz="4800" dirty="0">
              <a:latin typeface="+mj-lt"/>
            </a:endParaRPr>
          </a:p>
          <a:p>
            <a:r>
              <a:rPr lang="en-US" sz="4800" dirty="0">
                <a:latin typeface="+mj-lt"/>
              </a:rPr>
              <a:t>This is a semicolon ;</a:t>
            </a:r>
            <a:br>
              <a:rPr lang="en-US" dirty="0"/>
            </a:br>
            <a:endParaRPr lang="en-US" dirty="0"/>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4959925"/>
          </a:xfrm>
        </p:spPr>
        <p:txBody>
          <a:bodyPr>
            <a:normAutofit/>
          </a:bodyPr>
          <a:lstStyle/>
          <a:p>
            <a:r>
              <a:rPr lang="en-US" dirty="0"/>
              <a:t>A complete thought will always be before a colon.</a:t>
            </a:r>
            <a:br>
              <a:rPr lang="en-US" dirty="0"/>
            </a:br>
            <a:br>
              <a:rPr lang="en-US" dirty="0"/>
            </a:br>
            <a:r>
              <a:rPr lang="en-US" dirty="0"/>
              <a:t>: is a colon </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6</a:t>
            </a:fld>
            <a:endParaRPr lang="en-US" dirty="0"/>
          </a:p>
        </p:txBody>
      </p:sp>
    </p:spTree>
    <p:extLst>
      <p:ext uri="{BB962C8B-B14F-4D97-AF65-F5344CB8AC3E}">
        <p14:creationId xmlns:p14="http://schemas.microsoft.com/office/powerpoint/2010/main" val="3536488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4959925"/>
          </a:xfrm>
        </p:spPr>
        <p:txBody>
          <a:bodyPr>
            <a:normAutofit fontScale="90000"/>
          </a:bodyPr>
          <a:lstStyle/>
          <a:p>
            <a:r>
              <a:rPr lang="en-US" dirty="0"/>
              <a:t>The shortest answer has been correct over 50 % of the time.</a:t>
            </a:r>
            <a:br>
              <a:rPr lang="en-US" dirty="0"/>
            </a:br>
            <a:br>
              <a:rPr lang="en-US" dirty="0"/>
            </a:br>
            <a:r>
              <a:rPr lang="en-US" dirty="0"/>
              <a:t>What is the shortest answer – DELETE. </a:t>
            </a:r>
            <a:br>
              <a:rPr lang="en-US" dirty="0"/>
            </a:br>
            <a:br>
              <a:rPr lang="en-US" dirty="0"/>
            </a:br>
            <a:endParaRPr lang="en-US" dirty="0"/>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7</a:t>
            </a:fld>
            <a:endParaRPr lang="en-US" dirty="0"/>
          </a:p>
        </p:txBody>
      </p:sp>
    </p:spTree>
    <p:extLst>
      <p:ext uri="{BB962C8B-B14F-4D97-AF65-F5344CB8AC3E}">
        <p14:creationId xmlns:p14="http://schemas.microsoft.com/office/powerpoint/2010/main" val="22705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1219200"/>
            <a:ext cx="9503387" cy="2660073"/>
          </a:xfrm>
        </p:spPr>
        <p:txBody>
          <a:bodyPr>
            <a:noAutofit/>
          </a:bodyPr>
          <a:lstStyle/>
          <a:p>
            <a:pPr algn="ctr"/>
            <a:r>
              <a:rPr lang="en-US" sz="6000" dirty="0"/>
              <a:t>Don’t be afraid to pick </a:t>
            </a:r>
            <a:br>
              <a:rPr lang="en-US" sz="6000" dirty="0"/>
            </a:br>
            <a:br>
              <a:rPr lang="en-US" sz="6000" dirty="0"/>
            </a:br>
            <a:r>
              <a:rPr lang="en-US" sz="6000" dirty="0"/>
              <a:t>NO CHANGE!!</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8</a:t>
            </a:fld>
            <a:endParaRPr lang="en-US" dirty="0"/>
          </a:p>
        </p:txBody>
      </p:sp>
    </p:spTree>
    <p:extLst>
      <p:ext uri="{BB962C8B-B14F-4D97-AF65-F5344CB8AC3E}">
        <p14:creationId xmlns:p14="http://schemas.microsoft.com/office/powerpoint/2010/main" val="2077552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179B88-D43C-4A31-9A52-3498E9430782}"/>
              </a:ext>
            </a:extLst>
          </p:cNvPr>
          <p:cNvSpPr>
            <a:spLocks noGrp="1"/>
          </p:cNvSpPr>
          <p:nvPr>
            <p:ph type="title"/>
          </p:nvPr>
        </p:nvSpPr>
        <p:spPr>
          <a:xfrm>
            <a:off x="730503" y="563419"/>
            <a:ext cx="9503387" cy="6116781"/>
          </a:xfrm>
        </p:spPr>
        <p:txBody>
          <a:bodyPr>
            <a:normAutofit fontScale="90000"/>
          </a:bodyPr>
          <a:lstStyle/>
          <a:p>
            <a:r>
              <a:rPr lang="en-US" dirty="0"/>
              <a:t>Pay attention to Context.</a:t>
            </a:r>
            <a:br>
              <a:rPr lang="en-US" dirty="0"/>
            </a:br>
            <a:br>
              <a:rPr lang="en-US" dirty="0"/>
            </a:br>
            <a:r>
              <a:rPr lang="en-US" dirty="0"/>
              <a:t>What is context? </a:t>
            </a:r>
            <a:r>
              <a:rPr lang="en-US" b="1" i="0" dirty="0">
                <a:solidFill>
                  <a:schemeClr val="accent2">
                    <a:lumMod val="20000"/>
                    <a:lumOff val="80000"/>
                  </a:schemeClr>
                </a:solidFill>
                <a:effectLst/>
                <a:latin typeface="Roboto" panose="02000000000000000000" pitchFamily="2" charset="0"/>
              </a:rPr>
              <a:t>it is the place or the perspective from which people are able to observe and accept all changing experiences</a:t>
            </a:r>
            <a:r>
              <a:rPr lang="en-US" b="0" i="0" dirty="0">
                <a:solidFill>
                  <a:schemeClr val="accent2">
                    <a:lumMod val="20000"/>
                    <a:lumOff val="80000"/>
                  </a:schemeClr>
                </a:solidFill>
                <a:effectLst/>
                <a:latin typeface="Roboto" panose="02000000000000000000" pitchFamily="2" charset="0"/>
              </a:rPr>
              <a:t>.</a:t>
            </a:r>
            <a:br>
              <a:rPr lang="en-US" dirty="0">
                <a:solidFill>
                  <a:schemeClr val="accent2">
                    <a:lumMod val="20000"/>
                    <a:lumOff val="80000"/>
                  </a:schemeClr>
                </a:solidFill>
              </a:rPr>
            </a:br>
            <a:br>
              <a:rPr lang="en-US" dirty="0"/>
            </a:br>
            <a:r>
              <a:rPr lang="en-US" dirty="0"/>
              <a:t> </a:t>
            </a:r>
            <a:r>
              <a:rPr lang="en-US" sz="2700" dirty="0"/>
              <a:t>Meaning-in-context questions are one of the most common question types in the Reading section of the ACT. These questions ask you to decipher the definition of a word or the meaning of a phrase or sentence used in a passage.</a:t>
            </a:r>
          </a:p>
        </p:txBody>
      </p:sp>
      <p:sp>
        <p:nvSpPr>
          <p:cNvPr id="2" name="Slide Number Placeholder 1">
            <a:extLst>
              <a:ext uri="{FF2B5EF4-FFF2-40B4-BE49-F238E27FC236}">
                <a16:creationId xmlns:a16="http://schemas.microsoft.com/office/drawing/2014/main" id="{8B065C75-272B-4BB5-BA23-D80E8654D621}"/>
              </a:ext>
            </a:extLst>
          </p:cNvPr>
          <p:cNvSpPr>
            <a:spLocks noGrp="1"/>
          </p:cNvSpPr>
          <p:nvPr>
            <p:ph type="sldNum" sz="quarter" idx="12"/>
          </p:nvPr>
        </p:nvSpPr>
        <p:spPr/>
        <p:txBody>
          <a:bodyPr/>
          <a:lstStyle/>
          <a:p>
            <a:fld id="{C263D6C4-4840-40CC-AC84-17E24B3B7BDE}" type="slidenum">
              <a:rPr lang="en-US" smtClean="0"/>
              <a:pPr/>
              <a:t>9</a:t>
            </a:fld>
            <a:endParaRPr lang="en-US" dirty="0"/>
          </a:p>
        </p:txBody>
      </p:sp>
    </p:spTree>
    <p:extLst>
      <p:ext uri="{BB962C8B-B14F-4D97-AF65-F5344CB8AC3E}">
        <p14:creationId xmlns:p14="http://schemas.microsoft.com/office/powerpoint/2010/main" val="108364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26E0C9-B2AA-42E6-97B6-E1B7D9EAF1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96</TotalTime>
  <Words>1301</Words>
  <Application>Microsoft Office PowerPoint</Application>
  <PresentationFormat>Widescreen</PresentationFormat>
  <Paragraphs>89</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Roboto</vt:lpstr>
      <vt:lpstr>Trade Gothic LT Pro</vt:lpstr>
      <vt:lpstr>Trebuchet MS</vt:lpstr>
      <vt:lpstr>Office Theme</vt:lpstr>
      <vt:lpstr>ACT English Review</vt:lpstr>
      <vt:lpstr>45 minutes  75 questions  5 passages 18 is the Benchmark</vt:lpstr>
      <vt:lpstr>There are 4 Redundancy questions on every ACT.   What does this mean? </vt:lpstr>
      <vt:lpstr>There are 4 sentence Fragments on every ACT.  LOOK for them! Is there a period or semicolon in the underlined part or in the answer choices.  </vt:lpstr>
      <vt:lpstr>PowerPoint Presentation</vt:lpstr>
      <vt:lpstr>A complete thought will always be before a colon.  : is a colon </vt:lpstr>
      <vt:lpstr>The shortest answer has been correct over 50 % of the time.  What is the shortest answer – DELETE.   </vt:lpstr>
      <vt:lpstr>Don’t be afraid to pick   NO CHANGE!!</vt:lpstr>
      <vt:lpstr>Pay attention to Context.  What is context? it is the place or the perspective from which people are able to observe and accept all changing experiences.   Meaning-in-context questions are one of the most common question types in the Reading section of the ACT. These questions ask you to decipher the definition of a word or the meaning of a phrase or sentence used in a passage.</vt:lpstr>
      <vt:lpstr>Trust your eyes and ears!   Does it look right?   Does it sound right?  </vt:lpstr>
      <vt:lpstr>Make sure Subjects and Verbs agree!   </vt:lpstr>
      <vt:lpstr>Look for run on sentences and comma splices.  </vt:lpstr>
      <vt:lpstr>How do you remember conjunctions?  Conjunctions – connect words, phrases or sentences.   FANBOYS – https://www.youtube.com/watch?v=lY7BFNlCYCU&amp;ab_channel=AshleyWoods For, And, Nor, But, Or, Yet, So </vt:lpstr>
      <vt:lpstr>Instead of Could “of” –   Use Could Have </vt:lpstr>
      <vt:lpstr>Use than if comparing two things.  Use then if a sequence  (time or consequence).   Here's how to keep them straight. Than is used in comparisons as a conjunction (as in "she is younger than I am") and as a preposition ("he is taller than me"). Then indicates time. It is used as an adverb ("I lived in Idaho then"), noun ("we'll have to wait until then"), and adjective ("the then-governor"). </vt:lpstr>
      <vt:lpstr> - Bagels were cheaper back then. - I poured a glass of juice and then sat          down to eat. - First I’ll drink my orange juice, then eat       my bagel. - I will call you no later than 7 pm. - The company needs a good accountant        more than ever. </vt:lpstr>
      <vt:lpstr>They’re – They are   You’re  - You are  It’s – It is   Its’ – Does not exist!! </vt:lpstr>
      <vt:lpstr>If the question is long look for the clue like Scooby Doo!  It’s there somewhere just have to look for it – but don’t spend too much time.  </vt:lpstr>
      <vt:lpstr>Sometimes a long question –   takes a long answer.   </vt:lpstr>
      <vt:lpstr>Do you ever leave anything blank of an ACT??  NO!! When you hear you have 5 minutes remaining on the test pick a Letter of the day and fill them all in.  </vt:lpstr>
      <vt:lpstr>Reading   35 minutes  40 questions  4 passages  Benchmark 22</vt:lpstr>
      <vt:lpstr>Passages can be in different order each test   Fiction Social Sciences Humanities  Natural Sciences</vt:lpstr>
      <vt:lpstr>  10 Questions per passage   Goal is to get 8 out of every 10 questions right </vt:lpstr>
      <vt:lpstr>If you don’t have enough time – Read 3 passages and guess on the 4th one! </vt:lpstr>
      <vt:lpstr>There is usually a paired passage or two – that have 2 paragraphs that are related to each other in some way – Often these are harder! </vt:lpstr>
      <vt:lpstr>Do you ever leave anything blank of an ACT??  NO!! When you hear you have 5 minutes remaining on the test pick a Letter of the day and fill them all in.  </vt:lpstr>
      <vt:lpstr>Math    60 minutes  60 questions   Benchmark 22</vt:lpstr>
      <vt:lpstr>Questions generally go from easier to harder.   Do the easier ones first!   Write all in your book to work and mark out answers you know are wrong. </vt:lpstr>
      <vt:lpstr>Answer choices are in order from least to greatest. Use this to help eliminate answers that don’t make since. </vt:lpstr>
      <vt:lpstr>Use your calculator for 1 step calculations.   Don’t try to plug in an entire equation – this increases your chance of making a mistake! </vt:lpstr>
      <vt:lpstr>Draw a diagram if one is not given. If a diagram is given, label it with important information. </vt:lpstr>
      <vt:lpstr>Memorize Formulas!   ACT does not provide them for you! </vt:lpstr>
      <vt:lpstr>To benchmark you need to get roughly 33 questions correct!   As soon as you get your test, bubble in your letter of the day for questions 31-60. Then focus your time on the first 30 questions. If you finish those 30 questions, then continue 31-60 until time runs out. Changing the answer one at a time as you do the problems. </vt:lpstr>
      <vt:lpstr>Don’t leave any question blank! If you don’t know how to do it - Use your letter of the day! </vt:lpstr>
      <vt:lpstr>Science     40 minutes  35 questions   Benchmark 23</vt:lpstr>
      <vt:lpstr>There are 6 Science passages –   2 “easy” (charts &amp; graphs) 3 “medium” (experiments &amp; studies) 1 “hard” (multiple perspectives)</vt:lpstr>
      <vt:lpstr>Focus on reading and understanding Graphs, Charts, and Tables.   Charts and graphs sections do not have italicized headers. Skim headers, axes of graphs, and labels  in the passage. </vt:lpstr>
      <vt:lpstr>Go straight to the questions. Use the questions to guide you back to the information you need from the passage. </vt:lpstr>
      <vt:lpstr>Read only what you need. Try to eliminate as many answers as you can.</vt:lpstr>
      <vt:lpstr>Go to the DATA passages first.  Do the EXPERIMENT passages last. Experiments and studies have italicized headers labeled:    Experiments or Studies.  </vt:lpstr>
      <vt:lpstr>Multiple perspectives have italicized headers labeled: Hypothesis, Scientists, or Students. </vt:lpstr>
      <vt:lpstr>Identify the difficulty of each section and complete in order from “easy” to “hard”.    This is due to time constraints!   All students are capable of completing the difficult part if given enough time. </vt:lpstr>
      <vt:lpstr>Never leave anything blank!!   Use your letter of the day!   Be sure when you are given the 5 minutes left reminder- that all of your questions have an answer!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English Review</dc:title>
  <dc:creator>Melanie Massey</dc:creator>
  <cp:lastModifiedBy>Michell Taylor</cp:lastModifiedBy>
  <cp:revision>5</cp:revision>
  <dcterms:created xsi:type="dcterms:W3CDTF">2023-01-26T15:01:45Z</dcterms:created>
  <dcterms:modified xsi:type="dcterms:W3CDTF">2023-02-07T19:05:28Z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